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9" r:id="rId2"/>
  </p:sldMasterIdLst>
  <p:notesMasterIdLst>
    <p:notesMasterId r:id="rId31"/>
  </p:notesMasterIdLst>
  <p:sldIdLst>
    <p:sldId id="256" r:id="rId3"/>
    <p:sldId id="257" r:id="rId4"/>
    <p:sldId id="258" r:id="rId5"/>
    <p:sldId id="260" r:id="rId6"/>
    <p:sldId id="259" r:id="rId7"/>
    <p:sldId id="262" r:id="rId8"/>
    <p:sldId id="263" r:id="rId9"/>
    <p:sldId id="270" r:id="rId10"/>
    <p:sldId id="277" r:id="rId11"/>
    <p:sldId id="278" r:id="rId12"/>
    <p:sldId id="279" r:id="rId13"/>
    <p:sldId id="281" r:id="rId14"/>
    <p:sldId id="280" r:id="rId15"/>
    <p:sldId id="282" r:id="rId16"/>
    <p:sldId id="284" r:id="rId17"/>
    <p:sldId id="283" r:id="rId18"/>
    <p:sldId id="285" r:id="rId19"/>
    <p:sldId id="286" r:id="rId20"/>
    <p:sldId id="287" r:id="rId21"/>
    <p:sldId id="288" r:id="rId22"/>
    <p:sldId id="289" r:id="rId23"/>
    <p:sldId id="265" r:id="rId24"/>
    <p:sldId id="271" r:id="rId25"/>
    <p:sldId id="272" r:id="rId26"/>
    <p:sldId id="273" r:id="rId27"/>
    <p:sldId id="274" r:id="rId28"/>
    <p:sldId id="275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40" autoAdjust="0"/>
    <p:restoredTop sz="94231" autoAdjust="0"/>
  </p:normalViewPr>
  <p:slideViewPr>
    <p:cSldViewPr snapToGrid="0">
      <p:cViewPr varScale="1">
        <p:scale>
          <a:sx n="115" d="100"/>
          <a:sy n="115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19489-867E-48C8-B238-582B24B9A46D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DDCC0-B33D-48E4-BF32-D2742BD29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1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http://ichef-1.bbci.co.uk/news/1024/media/images/63563000/jpg/_63563649_atc.jpg</a:t>
            </a:r>
          </a:p>
          <a:p>
            <a:r>
              <a:rPr lang="en-US" dirty="0"/>
              <a:t>http://weknowyourdreams.com/images/airport/airport-05.jpg</a:t>
            </a:r>
          </a:p>
          <a:p>
            <a:r>
              <a:rPr lang="en-US" dirty="0"/>
              <a:t>https://upload.wikimedia.org/wikipedia/commons/c/c0/Parrot_AR.Drone_2.0_take-off,_Nevada.jpg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DDCC0-B33D-48E4-BF32-D2742BD293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2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http://www.bloomberg.com/news/articles/2016-09-08/burrito-by-drone-coming-to-campus-in-test-of-alphabet-s-delivery</a:t>
            </a:r>
          </a:p>
          <a:p>
            <a:r>
              <a:rPr lang="en-US" dirty="0"/>
              <a:t>https://www.amazon.com/b?node=8037720011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DDCC0-B33D-48E4-BF32-D2742BD29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3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http://2.bp.blogspot.com/_9JlIA13FIzw/SxL8hKhlUUI/AAAAAAAAAJg/q8wR5xZJHgQ/s1600/Blog-Scene-AirspaceDepiction.jpg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DDCC0-B33D-48E4-BF32-D2742BD293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8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Arson at the Chicago Air Route Traffic Control Center caused 2,000 flights to be diverted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2909C-BBC6-4D73-B057-4CB2565208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9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</a:t>
            </a:r>
            <a:r>
              <a:rPr lang="en-US" baseline="0" dirty="0"/>
              <a:t> huge battery packs in 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56458-C002-4FBC-BBAE-2F9F6238E5B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012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427B6-95BC-443F-B9B9-212F356CFA94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7618-647A-43E3-A992-BB4856A293C2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D705-D406-4F0D-B220-C5B173418BF7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E1A7-7530-4497-8E59-A9F33BBBEEE6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4974-CA46-4909-AACF-350A1A836157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10E9-F8B2-47C4-8DFD-874A60D545E8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AF7A-272A-4272-9FEF-1D454A500CFA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F491-0F96-4EF0-8EE1-17DFB635E914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AECACED-A24F-480E-AE59-C89B806D9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38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10160000" y="6096000"/>
            <a:ext cx="20320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096000"/>
            <a:ext cx="24384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652000" y="64008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924B16-7679-4F02-A105-97E03C6C1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47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A8AA21-8529-467F-B106-87690593B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9293E-8160-4E17-AD7E-0CA17A05E26C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500047-3609-4A66-99E3-A46381644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41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8340D6-987C-46D1-88A7-1E688CD696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826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050112-8E01-42E5-A25F-CA73DE00B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00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F982F-659D-4BB7-BF49-B38CB679E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41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07D956-0CA9-47D0-87E6-D5604EB87E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7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EB6EF6E-24E9-4149-8E97-289F2318CC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49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0117B3-3B23-48C9-B21C-77AA7C500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70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228600"/>
            <a:ext cx="25908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5692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4EFC762-9954-4BE8-8C78-B9930D32B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Wireless Sensor Networks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4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A3F6-3860-4018-BE56-BCCC74D90F51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350B-7987-4654-A2B4-AA518B508645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FDB1-469F-447C-B31C-5DB7C70EA360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D53-E658-430B-AA23-C102CA63F6B7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880D0-CFCC-43DB-85F0-57C6F4B0806F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BBAE-1568-442D-9849-FB26346392E4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1302-8BA2-4961-BE3D-0C145CC850F1}" type="datetime1">
              <a:rPr lang="en-US" smtClean="0"/>
              <a:t>9/27/16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1E8BE-3679-4BB3-AB09-5121A56661FA}" type="datetime1">
              <a:rPr lang="en-US" smtClean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1"/>
            <a:ext cx="1036320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10363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184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ＭＳ Ｐゴシック" pitchFamily="16" charset="-128"/>
              </a:defRPr>
            </a:lvl1pPr>
          </a:lstStyle>
          <a:p>
            <a:pPr>
              <a:defRPr/>
            </a:pPr>
            <a:fld id="{75E10B28-4D7C-4A88-A82A-17A76E7040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3" name="Picture 5" descr="mlab_logo_bw"/>
          <p:cNvPicPr>
            <a:picLocks noChangeAspect="1" noChangeArrowheads="1"/>
          </p:cNvPicPr>
          <p:nvPr/>
        </p:nvPicPr>
        <p:blipFill>
          <a:blip r:embed="rId13" cstate="print"/>
          <a:srcRect r="32735"/>
          <a:stretch>
            <a:fillRect/>
          </a:stretch>
        </p:blipFill>
        <p:spPr bwMode="auto">
          <a:xfrm>
            <a:off x="10236200" y="6240464"/>
            <a:ext cx="1822451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penn_logo_e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8167" y="6299200"/>
            <a:ext cx="19727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97625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bg2"/>
                </a:solidFill>
                <a:ea typeface="ＭＳ Ｐゴシック" pitchFamily="16" charset="-128"/>
              </a:defRPr>
            </a:lvl1pPr>
          </a:lstStyle>
          <a:p>
            <a:pPr>
              <a:defRPr/>
            </a:pPr>
            <a:r>
              <a:rPr lang="en-US"/>
              <a:t>Wireless Sensor Networks</a:t>
            </a:r>
          </a:p>
        </p:txBody>
      </p:sp>
    </p:spTree>
    <p:extLst>
      <p:ext uri="{BB962C8B-B14F-4D97-AF65-F5344CB8AC3E}">
        <p14:creationId xmlns:p14="http://schemas.microsoft.com/office/powerpoint/2010/main" val="55225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emf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g"/><Relationship Id="rId5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ardupilot.org/copt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png"/><Relationship Id="rId9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jpeg"/><Relationship Id="rId7" Type="http://schemas.openxmlformats.org/officeDocument/2006/relationships/hyperlink" Target="https://pixhawk.org/modules/pixhawk" TargetMode="External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3" Type="http://schemas.openxmlformats.org/officeDocument/2006/relationships/hyperlink" Target="http://ardupilot.org/copter/docs/common-choosing-a-ground-stati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hyperlink" Target="https://www.youtube.com/watch?v=XkG9ERd_UDk&amp;feature=youtu.be&amp;t=59" TargetMode="External"/><Relationship Id="rId5" Type="http://schemas.openxmlformats.org/officeDocument/2006/relationships/hyperlink" Target="https://www.youtube.com/watch?v=Sd_AT6qtDlw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youtu.be/XkG9ERd_UDk?t=5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7943" y="4681854"/>
            <a:ext cx="4041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Max Z. Li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Department of Electrical &amp; Systems Engineering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University of Pennsylvania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2512" y="4681854"/>
            <a:ext cx="40414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Megan S. Ryerson, Ph.D.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Department of City &amp; Regional Planning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Department of Electrical &amp; Systems Engineering</a:t>
            </a:r>
          </a:p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University of Pennsylvania</a:t>
            </a:r>
          </a:p>
        </p:txBody>
      </p:sp>
      <p:pic>
        <p:nvPicPr>
          <p:cNvPr id="7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07067" y="1051600"/>
            <a:ext cx="7766936" cy="2730036"/>
          </a:xfrm>
        </p:spPr>
        <p:txBody>
          <a:bodyPr/>
          <a:lstStyle/>
          <a:p>
            <a:r>
              <a:rPr lang="en-US" sz="4400" dirty="0"/>
              <a:t>Air Traffic Control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07067" y="3781633"/>
            <a:ext cx="7766936" cy="543745"/>
          </a:xfrm>
        </p:spPr>
        <p:txBody>
          <a:bodyPr>
            <a:normAutofit/>
          </a:bodyPr>
          <a:lstStyle/>
          <a:p>
            <a:r>
              <a:rPr lang="en-US" dirty="0"/>
              <a:t>Quick Introduction and Autonomous Drone Project Motivation</a:t>
            </a:r>
          </a:p>
        </p:txBody>
      </p:sp>
      <p:pic>
        <p:nvPicPr>
          <p:cNvPr id="1026" name="Picture 2" descr="http://ichef-1.bbci.co.uk/news/1024/media/images/63563000/jpg/_63563649_at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7" y="183194"/>
            <a:ext cx="4069724" cy="228922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eknowyourdreams.com/images/airport/airport-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40" y="722371"/>
            <a:ext cx="3027151" cy="223619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c/c0/Parrot_AR.Drone_2.0_take-off,_Nevad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64" y="281431"/>
            <a:ext cx="3290791" cy="180007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588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Outline of Possible Developmental Steps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Towards a Pop-Up Autonomous ATC Setup for Drones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8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4510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1-1: Fly-in-sequence </a:t>
            </a:r>
            <a:r>
              <a:rPr lang="en-US" sz="2000" dirty="0"/>
              <a:t>(preprogrammed)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9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03818" y="475942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58546" y="4759427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3818" y="5611871"/>
            <a:ext cx="457200" cy="4572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8546" y="5611871"/>
            <a:ext cx="457200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Diamond 14"/>
          <p:cNvSpPr/>
          <p:nvPr/>
        </p:nvSpPr>
        <p:spPr>
          <a:xfrm>
            <a:off x="3699164" y="1473200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6" name="Diamond 15"/>
          <p:cNvSpPr/>
          <p:nvPr/>
        </p:nvSpPr>
        <p:spPr>
          <a:xfrm>
            <a:off x="220134" y="2359891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7" name="Diamond 16"/>
          <p:cNvSpPr/>
          <p:nvPr/>
        </p:nvSpPr>
        <p:spPr>
          <a:xfrm>
            <a:off x="5846618" y="1422554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sp>
        <p:nvSpPr>
          <p:cNvPr id="18" name="Diamond 17"/>
          <p:cNvSpPr/>
          <p:nvPr/>
        </p:nvSpPr>
        <p:spPr>
          <a:xfrm>
            <a:off x="10544849" y="2359891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20" name="Star: 4 Points 19"/>
          <p:cNvSpPr/>
          <p:nvPr/>
        </p:nvSpPr>
        <p:spPr>
          <a:xfrm>
            <a:off x="3614858" y="2717035"/>
            <a:ext cx="228600" cy="228600"/>
          </a:xfrm>
          <a:prstGeom prst="star4">
            <a:avLst>
              <a:gd name="adj" fmla="val 215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4 Points 20"/>
          <p:cNvSpPr/>
          <p:nvPr/>
        </p:nvSpPr>
        <p:spPr>
          <a:xfrm>
            <a:off x="3843458" y="3592563"/>
            <a:ext cx="228600" cy="228600"/>
          </a:xfrm>
          <a:prstGeom prst="star4">
            <a:avLst>
              <a:gd name="adj" fmla="val 215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4 Points 21"/>
          <p:cNvSpPr/>
          <p:nvPr/>
        </p:nvSpPr>
        <p:spPr>
          <a:xfrm>
            <a:off x="4747068" y="4357653"/>
            <a:ext cx="228600" cy="228600"/>
          </a:xfrm>
          <a:prstGeom prst="star4">
            <a:avLst>
              <a:gd name="adj" fmla="val 215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5041478" y="45862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24" name="Diamond 23"/>
          <p:cNvSpPr/>
          <p:nvPr/>
        </p:nvSpPr>
        <p:spPr>
          <a:xfrm>
            <a:off x="6524702" y="33277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25" name="Diamond 24"/>
          <p:cNvSpPr/>
          <p:nvPr/>
        </p:nvSpPr>
        <p:spPr>
          <a:xfrm>
            <a:off x="8870374" y="43576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26" name="Diamond 25"/>
          <p:cNvSpPr/>
          <p:nvPr/>
        </p:nvSpPr>
        <p:spPr>
          <a:xfrm>
            <a:off x="4407477" y="60765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27" name="Star: 4 Points 26"/>
          <p:cNvSpPr/>
          <p:nvPr/>
        </p:nvSpPr>
        <p:spPr>
          <a:xfrm>
            <a:off x="5472855" y="2245591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4 Points 28"/>
          <p:cNvSpPr/>
          <p:nvPr/>
        </p:nvSpPr>
        <p:spPr>
          <a:xfrm>
            <a:off x="4812878" y="2948872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4 Points 30"/>
          <p:cNvSpPr/>
          <p:nvPr/>
        </p:nvSpPr>
        <p:spPr>
          <a:xfrm>
            <a:off x="3127030" y="4475815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4 Points 31"/>
          <p:cNvSpPr/>
          <p:nvPr/>
        </p:nvSpPr>
        <p:spPr>
          <a:xfrm>
            <a:off x="2998243" y="5428108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/>
          <p:cNvSpPr/>
          <p:nvPr/>
        </p:nvSpPr>
        <p:spPr>
          <a:xfrm>
            <a:off x="3770088" y="6041362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4 Points 33"/>
          <p:cNvSpPr/>
          <p:nvPr/>
        </p:nvSpPr>
        <p:spPr>
          <a:xfrm>
            <a:off x="1347883" y="2948872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4 Points 34"/>
          <p:cNvSpPr/>
          <p:nvPr/>
        </p:nvSpPr>
        <p:spPr>
          <a:xfrm>
            <a:off x="2179156" y="3272128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4 Points 35"/>
          <p:cNvSpPr/>
          <p:nvPr/>
        </p:nvSpPr>
        <p:spPr>
          <a:xfrm>
            <a:off x="2921302" y="3423763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ar: 4 Points 36"/>
          <p:cNvSpPr/>
          <p:nvPr/>
        </p:nvSpPr>
        <p:spPr>
          <a:xfrm>
            <a:off x="4861368" y="3744399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/>
          <p:cNvSpPr/>
          <p:nvPr/>
        </p:nvSpPr>
        <p:spPr>
          <a:xfrm>
            <a:off x="5846618" y="3666462"/>
            <a:ext cx="228600" cy="228600"/>
          </a:xfrm>
          <a:prstGeom prst="star4">
            <a:avLst>
              <a:gd name="adj" fmla="val 215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4 Points 38"/>
          <p:cNvSpPr/>
          <p:nvPr/>
        </p:nvSpPr>
        <p:spPr>
          <a:xfrm>
            <a:off x="9922396" y="2677017"/>
            <a:ext cx="228600" cy="228600"/>
          </a:xfrm>
          <a:prstGeom prst="star4">
            <a:avLst>
              <a:gd name="adj" fmla="val 21591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/>
          <p:cNvSpPr/>
          <p:nvPr/>
        </p:nvSpPr>
        <p:spPr>
          <a:xfrm>
            <a:off x="9364752" y="3213490"/>
            <a:ext cx="228600" cy="228600"/>
          </a:xfrm>
          <a:prstGeom prst="star4">
            <a:avLst>
              <a:gd name="adj" fmla="val 21591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/>
          <p:cNvSpPr/>
          <p:nvPr/>
        </p:nvSpPr>
        <p:spPr>
          <a:xfrm>
            <a:off x="9051930" y="4013590"/>
            <a:ext cx="228600" cy="228600"/>
          </a:xfrm>
          <a:prstGeom prst="star4">
            <a:avLst>
              <a:gd name="adj" fmla="val 21591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6" idx="3"/>
            <a:endCxn id="34" idx="1"/>
          </p:cNvCxnSpPr>
          <p:nvPr/>
        </p:nvCxnSpPr>
        <p:spPr>
          <a:xfrm>
            <a:off x="905934" y="2702791"/>
            <a:ext cx="441949" cy="36038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3"/>
            <a:endCxn id="35" idx="1"/>
          </p:cNvCxnSpPr>
          <p:nvPr/>
        </p:nvCxnSpPr>
        <p:spPr>
          <a:xfrm>
            <a:off x="1576483" y="3063172"/>
            <a:ext cx="602673" cy="3232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3"/>
            <a:endCxn id="36" idx="1"/>
          </p:cNvCxnSpPr>
          <p:nvPr/>
        </p:nvCxnSpPr>
        <p:spPr>
          <a:xfrm>
            <a:off x="2407756" y="3386428"/>
            <a:ext cx="513546" cy="15163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3"/>
            <a:endCxn id="21" idx="1"/>
          </p:cNvCxnSpPr>
          <p:nvPr/>
        </p:nvCxnSpPr>
        <p:spPr>
          <a:xfrm>
            <a:off x="3149902" y="3538063"/>
            <a:ext cx="693556" cy="1688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3"/>
            <a:endCxn id="37" idx="1"/>
          </p:cNvCxnSpPr>
          <p:nvPr/>
        </p:nvCxnSpPr>
        <p:spPr>
          <a:xfrm>
            <a:off x="4072058" y="3706863"/>
            <a:ext cx="789310" cy="1518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7" idx="3"/>
            <a:endCxn id="38" idx="1"/>
          </p:cNvCxnSpPr>
          <p:nvPr/>
        </p:nvCxnSpPr>
        <p:spPr>
          <a:xfrm flipV="1">
            <a:off x="5089968" y="3780762"/>
            <a:ext cx="756650" cy="779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8" idx="3"/>
          </p:cNvCxnSpPr>
          <p:nvPr/>
        </p:nvCxnSpPr>
        <p:spPr>
          <a:xfrm flipV="1">
            <a:off x="6075218" y="3670690"/>
            <a:ext cx="789310" cy="1100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5" idx="2"/>
            <a:endCxn id="20" idx="0"/>
          </p:cNvCxnSpPr>
          <p:nvPr/>
        </p:nvCxnSpPr>
        <p:spPr>
          <a:xfrm flipH="1">
            <a:off x="3729158" y="2159000"/>
            <a:ext cx="312906" cy="55803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2"/>
            <a:endCxn id="21" idx="0"/>
          </p:cNvCxnSpPr>
          <p:nvPr/>
        </p:nvCxnSpPr>
        <p:spPr>
          <a:xfrm>
            <a:off x="3729158" y="2945635"/>
            <a:ext cx="228600" cy="64692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1" idx="2"/>
            <a:endCxn id="22" idx="1"/>
          </p:cNvCxnSpPr>
          <p:nvPr/>
        </p:nvCxnSpPr>
        <p:spPr>
          <a:xfrm>
            <a:off x="3957758" y="3821163"/>
            <a:ext cx="789310" cy="65079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2" idx="2"/>
          </p:cNvCxnSpPr>
          <p:nvPr/>
        </p:nvCxnSpPr>
        <p:spPr>
          <a:xfrm>
            <a:off x="4861368" y="4586253"/>
            <a:ext cx="540328" cy="40177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7" idx="2"/>
            <a:endCxn id="27" idx="0"/>
          </p:cNvCxnSpPr>
          <p:nvPr/>
        </p:nvCxnSpPr>
        <p:spPr>
          <a:xfrm flipH="1">
            <a:off x="5587155" y="2108354"/>
            <a:ext cx="602363" cy="137237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2"/>
            <a:endCxn id="29" idx="0"/>
          </p:cNvCxnSpPr>
          <p:nvPr/>
        </p:nvCxnSpPr>
        <p:spPr>
          <a:xfrm flipH="1">
            <a:off x="4927178" y="2474191"/>
            <a:ext cx="659977" cy="47468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2"/>
            <a:endCxn id="21" idx="0"/>
          </p:cNvCxnSpPr>
          <p:nvPr/>
        </p:nvCxnSpPr>
        <p:spPr>
          <a:xfrm flipH="1">
            <a:off x="3957758" y="3177472"/>
            <a:ext cx="969420" cy="415091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1" idx="2"/>
            <a:endCxn id="31" idx="0"/>
          </p:cNvCxnSpPr>
          <p:nvPr/>
        </p:nvCxnSpPr>
        <p:spPr>
          <a:xfrm flipH="1">
            <a:off x="3241330" y="3821163"/>
            <a:ext cx="716428" cy="654652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2"/>
            <a:endCxn id="32" idx="0"/>
          </p:cNvCxnSpPr>
          <p:nvPr/>
        </p:nvCxnSpPr>
        <p:spPr>
          <a:xfrm flipH="1">
            <a:off x="3112543" y="4704415"/>
            <a:ext cx="128787" cy="723693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2" idx="2"/>
            <a:endCxn id="33" idx="1"/>
          </p:cNvCxnSpPr>
          <p:nvPr/>
        </p:nvCxnSpPr>
        <p:spPr>
          <a:xfrm>
            <a:off x="3112543" y="5656708"/>
            <a:ext cx="657545" cy="498954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3" idx="3"/>
          </p:cNvCxnSpPr>
          <p:nvPr/>
        </p:nvCxnSpPr>
        <p:spPr>
          <a:xfrm>
            <a:off x="3998688" y="6155662"/>
            <a:ext cx="748380" cy="263833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8" idx="1"/>
            <a:endCxn id="39" idx="3"/>
          </p:cNvCxnSpPr>
          <p:nvPr/>
        </p:nvCxnSpPr>
        <p:spPr>
          <a:xfrm flipH="1">
            <a:off x="10150996" y="2702791"/>
            <a:ext cx="393853" cy="88526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39" idx="1"/>
            <a:endCxn id="40" idx="0"/>
          </p:cNvCxnSpPr>
          <p:nvPr/>
        </p:nvCxnSpPr>
        <p:spPr>
          <a:xfrm flipH="1">
            <a:off x="9479052" y="2791317"/>
            <a:ext cx="443344" cy="42217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0" idx="2"/>
            <a:endCxn id="41" idx="0"/>
          </p:cNvCxnSpPr>
          <p:nvPr/>
        </p:nvCxnSpPr>
        <p:spPr>
          <a:xfrm flipH="1">
            <a:off x="9166230" y="3442090"/>
            <a:ext cx="312822" cy="57150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1" idx="2"/>
          </p:cNvCxnSpPr>
          <p:nvPr/>
        </p:nvCxnSpPr>
        <p:spPr>
          <a:xfrm>
            <a:off x="9166230" y="4242190"/>
            <a:ext cx="57150" cy="458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063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59393" cy="1320800"/>
          </a:xfrm>
        </p:spPr>
        <p:txBody>
          <a:bodyPr/>
          <a:lstStyle/>
          <a:p>
            <a:r>
              <a:rPr lang="en-US" dirty="0"/>
              <a:t>Milestone 1-2: Land-in-sequence </a:t>
            </a:r>
            <a:r>
              <a:rPr lang="en-US" sz="2000" dirty="0"/>
              <a:t>(preprogrammed)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10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03818" y="475942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58546" y="4759427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3818" y="5611871"/>
            <a:ext cx="457200" cy="4572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58546" y="5611871"/>
            <a:ext cx="457200" cy="457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Diamond 14"/>
          <p:cNvSpPr/>
          <p:nvPr/>
        </p:nvSpPr>
        <p:spPr>
          <a:xfrm>
            <a:off x="5041478" y="45862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6" name="Diamond 15"/>
          <p:cNvSpPr/>
          <p:nvPr/>
        </p:nvSpPr>
        <p:spPr>
          <a:xfrm>
            <a:off x="6524702" y="33431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7" name="Diamond 16"/>
          <p:cNvSpPr/>
          <p:nvPr/>
        </p:nvSpPr>
        <p:spPr>
          <a:xfrm>
            <a:off x="4407477" y="60967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sp>
        <p:nvSpPr>
          <p:cNvPr id="18" name="Diamond 17"/>
          <p:cNvSpPr/>
          <p:nvPr/>
        </p:nvSpPr>
        <p:spPr>
          <a:xfrm>
            <a:off x="8870374" y="43576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22" name="Diamond 21"/>
          <p:cNvSpPr/>
          <p:nvPr/>
        </p:nvSpPr>
        <p:spPr>
          <a:xfrm>
            <a:off x="5041478" y="45862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23" name="Diamond 22"/>
          <p:cNvSpPr/>
          <p:nvPr/>
        </p:nvSpPr>
        <p:spPr>
          <a:xfrm>
            <a:off x="6524702" y="33277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iamond 23"/>
          <p:cNvSpPr/>
          <p:nvPr/>
        </p:nvSpPr>
        <p:spPr>
          <a:xfrm>
            <a:off x="8870374" y="43576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iamond 24"/>
          <p:cNvSpPr/>
          <p:nvPr/>
        </p:nvSpPr>
        <p:spPr>
          <a:xfrm>
            <a:off x="4407477" y="60765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7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2: Land-in-sequence </a:t>
            </a:r>
            <a:r>
              <a:rPr lang="en-US" sz="2400" dirty="0"/>
              <a:t>(ATC-directed)</a:t>
            </a:r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4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9490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4218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5668" y="4018408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Diamond 8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0" name="Diamond 9"/>
          <p:cNvSpPr/>
          <p:nvPr/>
        </p:nvSpPr>
        <p:spPr>
          <a:xfrm>
            <a:off x="4460374" y="16667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1" name="Diamond 10"/>
          <p:cNvSpPr/>
          <p:nvPr/>
        </p:nvSpPr>
        <p:spPr>
          <a:xfrm>
            <a:off x="2343149" y="44203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sp>
        <p:nvSpPr>
          <p:cNvPr id="12" name="Diamond 11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13" name="Diamond 12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4" name="Diamond 13"/>
          <p:cNvSpPr/>
          <p:nvPr/>
        </p:nvSpPr>
        <p:spPr>
          <a:xfrm>
            <a:off x="4460374" y="16513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iamond 14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/>
        </p:nvSpPr>
        <p:spPr>
          <a:xfrm>
            <a:off x="2343149" y="44001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ylinder 16"/>
          <p:cNvSpPr/>
          <p:nvPr/>
        </p:nvSpPr>
        <p:spPr>
          <a:xfrm>
            <a:off x="7356763" y="5638800"/>
            <a:ext cx="706581" cy="76768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Oval 17"/>
              <p:cNvSpPr/>
              <p:nvPr/>
            </p:nvSpPr>
            <p:spPr>
              <a:xfrm>
                <a:off x="5541000" y="4394514"/>
                <a:ext cx="2867891" cy="913810"/>
              </a:xfrm>
              <a:prstGeom prst="wedgeEllipseCallout">
                <a:avLst>
                  <a:gd name="adj1" fmla="val 18298"/>
                  <a:gd name="adj2" fmla="val 7614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ATC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Speech Bubble: 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000" y="4394514"/>
                <a:ext cx="2867891" cy="913810"/>
              </a:xfrm>
              <a:prstGeom prst="wedgeEllipseCallout">
                <a:avLst>
                  <a:gd name="adj1" fmla="val 18298"/>
                  <a:gd name="adj2" fmla="val 7614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/>
          <p:cNvCxnSpPr>
            <a:stCxn id="18" idx="3"/>
            <a:endCxn id="16" idx="2"/>
          </p:cNvCxnSpPr>
          <p:nvPr/>
        </p:nvCxnSpPr>
        <p:spPr>
          <a:xfrm rot="5400000" flipH="1">
            <a:off x="4279268" y="3492776"/>
            <a:ext cx="88505" cy="3274944"/>
          </a:xfrm>
          <a:prstGeom prst="curvedConnector3">
            <a:avLst>
              <a:gd name="adj1" fmla="val -409496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/>
          <p:cNvCxnSpPr>
            <a:stCxn id="18" idx="2"/>
            <a:endCxn id="13" idx="2"/>
          </p:cNvCxnSpPr>
          <p:nvPr/>
        </p:nvCxnSpPr>
        <p:spPr>
          <a:xfrm rot="10800000">
            <a:off x="3320050" y="3595653"/>
            <a:ext cx="2220950" cy="1255766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/>
          <p:cNvCxnSpPr>
            <a:stCxn id="18" idx="7"/>
            <a:endCxn id="15" idx="3"/>
          </p:cNvCxnSpPr>
          <p:nvPr/>
        </p:nvCxnSpPr>
        <p:spPr>
          <a:xfrm rot="16200000" flipV="1">
            <a:off x="6988280" y="3527720"/>
            <a:ext cx="1504185" cy="497052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/>
          <p:cNvCxnSpPr>
            <a:stCxn id="18" idx="6"/>
            <a:endCxn id="14" idx="3"/>
          </p:cNvCxnSpPr>
          <p:nvPr/>
        </p:nvCxnSpPr>
        <p:spPr>
          <a:xfrm flipH="1" flipV="1">
            <a:off x="5146174" y="1994290"/>
            <a:ext cx="3262717" cy="2857129"/>
          </a:xfrm>
          <a:prstGeom prst="curvedConnector3">
            <a:avLst>
              <a:gd name="adj1" fmla="val -10403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671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03975" cy="1320800"/>
          </a:xfrm>
        </p:spPr>
        <p:txBody>
          <a:bodyPr/>
          <a:lstStyle/>
          <a:p>
            <a:r>
              <a:rPr lang="en-US" dirty="0"/>
              <a:t>Milestone 3-1: Simulation of mayday event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4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9490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4218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5668" y="4018408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Diamond 7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9" name="Diamond 8"/>
          <p:cNvSpPr/>
          <p:nvPr/>
        </p:nvSpPr>
        <p:spPr>
          <a:xfrm>
            <a:off x="4460374" y="16667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0" name="Diamond 9"/>
          <p:cNvSpPr/>
          <p:nvPr/>
        </p:nvSpPr>
        <p:spPr>
          <a:xfrm>
            <a:off x="2343149" y="44203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D3</a:t>
            </a:r>
          </a:p>
        </p:txBody>
      </p:sp>
      <p:sp>
        <p:nvSpPr>
          <p:cNvPr id="11" name="Diamond 10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12" name="Diamond 11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3" name="Diamond 12"/>
          <p:cNvSpPr/>
          <p:nvPr/>
        </p:nvSpPr>
        <p:spPr>
          <a:xfrm>
            <a:off x="4460374" y="16513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iamond 14"/>
          <p:cNvSpPr/>
          <p:nvPr/>
        </p:nvSpPr>
        <p:spPr>
          <a:xfrm>
            <a:off x="2343149" y="44001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ylinder 15"/>
          <p:cNvSpPr/>
          <p:nvPr/>
        </p:nvSpPr>
        <p:spPr>
          <a:xfrm>
            <a:off x="6806046" y="6074758"/>
            <a:ext cx="706581" cy="76768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Oval 16"/>
              <p:cNvSpPr/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ATC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D3: </a:t>
                </a:r>
                <a:r>
                  <a:rPr lang="en-US" sz="1600" dirty="0">
                    <a:solidFill>
                      <a:srgbClr val="FF0000"/>
                    </a:solidFill>
                  </a:rPr>
                  <a:t>Mayday</a:t>
                </a:r>
                <a:r>
                  <a:rPr lang="en-US" sz="1600" dirty="0">
                    <a:solidFill>
                      <a:schemeClr val="tx1"/>
                    </a:solidFill>
                  </a:rPr>
                  <a:t>! I need to land.</a:t>
                </a:r>
              </a:p>
            </p:txBody>
          </p:sp>
        </mc:Choice>
        <mc:Fallback xmlns="">
          <p:sp>
            <p:nvSpPr>
              <p:cNvPr id="17" name="Speech Bubble: 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/>
          <p:cNvCxnSpPr>
            <a:stCxn id="17" idx="3"/>
            <a:endCxn id="15" idx="2"/>
          </p:cNvCxnSpPr>
          <p:nvPr/>
        </p:nvCxnSpPr>
        <p:spPr>
          <a:xfrm rot="5400000" flipH="1">
            <a:off x="4302237" y="3469808"/>
            <a:ext cx="339961" cy="3572337"/>
          </a:xfrm>
          <a:prstGeom prst="curvedConnector3">
            <a:avLst>
              <a:gd name="adj1" fmla="val -160727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/>
          <p:cNvCxnSpPr>
            <a:stCxn id="17" idx="2"/>
            <a:endCxn id="12" idx="2"/>
          </p:cNvCxnSpPr>
          <p:nvPr/>
        </p:nvCxnSpPr>
        <p:spPr>
          <a:xfrm rot="10800000">
            <a:off x="3320050" y="3595653"/>
            <a:ext cx="2374168" cy="1063042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stCxn id="17" idx="7"/>
            <a:endCxn id="14" idx="3"/>
          </p:cNvCxnSpPr>
          <p:nvPr/>
        </p:nvCxnSpPr>
        <p:spPr>
          <a:xfrm rot="16200000" flipV="1">
            <a:off x="7803499" y="2712500"/>
            <a:ext cx="867280" cy="1490586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/>
          <p:cNvCxnSpPr>
            <a:stCxn id="17" idx="6"/>
            <a:endCxn id="13" idx="3"/>
          </p:cNvCxnSpPr>
          <p:nvPr/>
        </p:nvCxnSpPr>
        <p:spPr>
          <a:xfrm flipH="1" flipV="1">
            <a:off x="5146174" y="1994290"/>
            <a:ext cx="4400426" cy="2664405"/>
          </a:xfrm>
          <a:prstGeom prst="curvedConnector3">
            <a:avLst>
              <a:gd name="adj1" fmla="val -5195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stCxn id="15" idx="3"/>
            <a:endCxn id="17" idx="3"/>
          </p:cNvCxnSpPr>
          <p:nvPr/>
        </p:nvCxnSpPr>
        <p:spPr>
          <a:xfrm>
            <a:off x="3028949" y="4743095"/>
            <a:ext cx="3229437" cy="682861"/>
          </a:xfrm>
          <a:prstGeom prst="curvedConnector4">
            <a:avLst>
              <a:gd name="adj1" fmla="val 41265"/>
              <a:gd name="adj2" fmla="val 13347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919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03975" cy="1320800"/>
          </a:xfrm>
        </p:spPr>
        <p:txBody>
          <a:bodyPr/>
          <a:lstStyle/>
          <a:p>
            <a:r>
              <a:rPr lang="en-US" dirty="0"/>
              <a:t>Milestone 3-1: Simulation of mayday event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6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39490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5694218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5668" y="4018408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Diamond 9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1" name="Diamond 10"/>
          <p:cNvSpPr/>
          <p:nvPr/>
        </p:nvSpPr>
        <p:spPr>
          <a:xfrm>
            <a:off x="4460374" y="16667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2" name="Diamond 11"/>
          <p:cNvSpPr/>
          <p:nvPr/>
        </p:nvSpPr>
        <p:spPr>
          <a:xfrm>
            <a:off x="2343149" y="44203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D3</a:t>
            </a:r>
          </a:p>
        </p:txBody>
      </p:sp>
      <p:sp>
        <p:nvSpPr>
          <p:cNvPr id="13" name="Diamond 12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14" name="Diamond 13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5" name="Diamond 14"/>
          <p:cNvSpPr/>
          <p:nvPr/>
        </p:nvSpPr>
        <p:spPr>
          <a:xfrm>
            <a:off x="4460374" y="16513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2343149" y="44001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ylinder 17"/>
          <p:cNvSpPr/>
          <p:nvPr/>
        </p:nvSpPr>
        <p:spPr>
          <a:xfrm>
            <a:off x="6806046" y="6074758"/>
            <a:ext cx="706581" cy="76768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Oval 18"/>
              <p:cNvSpPr/>
              <p:nvPr/>
            </p:nvSpPr>
            <p:spPr>
              <a:xfrm>
                <a:off x="5694218" y="3573623"/>
                <a:ext cx="45165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D3: </a:t>
                </a:r>
                <a:r>
                  <a:rPr lang="en-US" sz="1600" dirty="0">
                    <a:solidFill>
                      <a:srgbClr val="FF0000"/>
                    </a:solidFill>
                  </a:rPr>
                  <a:t>Mayday</a:t>
                </a:r>
                <a:r>
                  <a:rPr lang="en-US" sz="1600" dirty="0">
                    <a:solidFill>
                      <a:schemeClr val="tx1"/>
                    </a:solidFill>
                  </a:rPr>
                  <a:t>! I need to land.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ATC</m:t>
                          </m:r>
                        </m:sub>
                      </m:sSub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HOLD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until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HOLD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HOLD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Speech Bubble: 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18" y="3573623"/>
                <a:ext cx="45165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/>
          <p:cNvCxnSpPr>
            <a:stCxn id="19" idx="3"/>
            <a:endCxn id="17" idx="2"/>
          </p:cNvCxnSpPr>
          <p:nvPr/>
        </p:nvCxnSpPr>
        <p:spPr>
          <a:xfrm rot="5400000" flipH="1">
            <a:off x="4350872" y="3421173"/>
            <a:ext cx="339961" cy="3669607"/>
          </a:xfrm>
          <a:prstGeom prst="curvedConnector3">
            <a:avLst>
              <a:gd name="adj1" fmla="val -160727"/>
            </a:avLst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/>
          <p:cNvCxnSpPr>
            <a:stCxn id="19" idx="2"/>
            <a:endCxn id="14" idx="2"/>
          </p:cNvCxnSpPr>
          <p:nvPr/>
        </p:nvCxnSpPr>
        <p:spPr>
          <a:xfrm rot="10800000">
            <a:off x="3320050" y="3595653"/>
            <a:ext cx="2374168" cy="1063042"/>
          </a:xfrm>
          <a:prstGeom prst="curvedConnector2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/>
          <p:cNvCxnSpPr>
            <a:stCxn id="19" idx="7"/>
            <a:endCxn id="16" idx="3"/>
          </p:cNvCxnSpPr>
          <p:nvPr/>
        </p:nvCxnSpPr>
        <p:spPr>
          <a:xfrm rot="16200000" flipV="1">
            <a:off x="8086964" y="2429035"/>
            <a:ext cx="867280" cy="2057516"/>
          </a:xfrm>
          <a:prstGeom prst="curvedConnector2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/>
          <p:cNvCxnSpPr>
            <a:stCxn id="19" idx="6"/>
            <a:endCxn id="15" idx="3"/>
          </p:cNvCxnSpPr>
          <p:nvPr/>
        </p:nvCxnSpPr>
        <p:spPr>
          <a:xfrm flipH="1" flipV="1">
            <a:off x="5146174" y="1994290"/>
            <a:ext cx="5064626" cy="2664405"/>
          </a:xfrm>
          <a:prstGeom prst="curvedConnector3">
            <a:avLst>
              <a:gd name="adj1" fmla="val -4514"/>
            </a:avLst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/>
          <p:cNvCxnSpPr>
            <a:stCxn id="17" idx="3"/>
            <a:endCxn id="19" idx="3"/>
          </p:cNvCxnSpPr>
          <p:nvPr/>
        </p:nvCxnSpPr>
        <p:spPr>
          <a:xfrm>
            <a:off x="3028949" y="4743095"/>
            <a:ext cx="3326707" cy="682861"/>
          </a:xfrm>
          <a:prstGeom prst="curvedConnector4">
            <a:avLst>
              <a:gd name="adj1" fmla="val 40059"/>
              <a:gd name="adj2" fmla="val 13347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7" idx="2"/>
          </p:cNvCxnSpPr>
          <p:nvPr/>
        </p:nvCxnSpPr>
        <p:spPr>
          <a:xfrm flipV="1">
            <a:off x="2686049" y="3540227"/>
            <a:ext cx="1782041" cy="1202868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/>
          <p:cNvCxnSpPr>
            <a:stCxn id="14" idx="1"/>
            <a:endCxn id="14" idx="0"/>
          </p:cNvCxnSpPr>
          <p:nvPr/>
        </p:nvCxnSpPr>
        <p:spPr>
          <a:xfrm rot="10800000" flipH="1">
            <a:off x="2977150" y="2909853"/>
            <a:ext cx="342900" cy="342900"/>
          </a:xfrm>
          <a:prstGeom prst="curvedConnector4">
            <a:avLst>
              <a:gd name="adj1" fmla="val -66667"/>
              <a:gd name="adj2" fmla="val 174748"/>
            </a:avLst>
          </a:prstGeom>
          <a:ln w="3810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>
            <a:stCxn id="15" idx="1"/>
            <a:endCxn id="15" idx="0"/>
          </p:cNvCxnSpPr>
          <p:nvPr/>
        </p:nvCxnSpPr>
        <p:spPr>
          <a:xfrm rot="10800000" flipH="1">
            <a:off x="4460374" y="1651390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ln w="3810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>
            <a:stCxn id="16" idx="1"/>
            <a:endCxn id="16" idx="0"/>
          </p:cNvCxnSpPr>
          <p:nvPr/>
        </p:nvCxnSpPr>
        <p:spPr>
          <a:xfrm rot="10800000" flipH="1">
            <a:off x="6806046" y="2681253"/>
            <a:ext cx="342900" cy="342900"/>
          </a:xfrm>
          <a:prstGeom prst="curvedConnector4">
            <a:avLst>
              <a:gd name="adj1" fmla="val -66667"/>
              <a:gd name="adj2" fmla="val 166667"/>
            </a:avLst>
          </a:prstGeom>
          <a:ln w="38100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597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23866" cy="1320800"/>
          </a:xfrm>
        </p:spPr>
        <p:txBody>
          <a:bodyPr/>
          <a:lstStyle/>
          <a:p>
            <a:r>
              <a:rPr lang="en-US" dirty="0"/>
              <a:t>Milestone 3-2: Simulation of airfield event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4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9490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4218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5668" y="4018408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Diamond 7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9" name="Diamond 8"/>
          <p:cNvSpPr/>
          <p:nvPr/>
        </p:nvSpPr>
        <p:spPr>
          <a:xfrm>
            <a:off x="4460374" y="16667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0" name="Diamond 9"/>
          <p:cNvSpPr/>
          <p:nvPr/>
        </p:nvSpPr>
        <p:spPr>
          <a:xfrm>
            <a:off x="2343149" y="44203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11" name="Diamond 10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12" name="Diamond 11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3" name="Diamond 12"/>
          <p:cNvSpPr/>
          <p:nvPr/>
        </p:nvSpPr>
        <p:spPr>
          <a:xfrm>
            <a:off x="4460374" y="16513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iamond 14"/>
          <p:cNvSpPr/>
          <p:nvPr/>
        </p:nvSpPr>
        <p:spPr>
          <a:xfrm>
            <a:off x="2343149" y="44001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ylinder 15"/>
          <p:cNvSpPr/>
          <p:nvPr/>
        </p:nvSpPr>
        <p:spPr>
          <a:xfrm>
            <a:off x="6806046" y="6074758"/>
            <a:ext cx="706581" cy="76768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Oval 16"/>
              <p:cNvSpPr/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ATC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4→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  <m: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*Weather event begins*</a:t>
                </a:r>
              </a:p>
            </p:txBody>
          </p:sp>
        </mc:Choice>
        <mc:Fallback xmlns="">
          <p:sp>
            <p:nvSpPr>
              <p:cNvPr id="17" name="Speech Bubble: 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/>
          <p:cNvCxnSpPr>
            <a:stCxn id="17" idx="3"/>
            <a:endCxn id="15" idx="2"/>
          </p:cNvCxnSpPr>
          <p:nvPr/>
        </p:nvCxnSpPr>
        <p:spPr>
          <a:xfrm rot="5400000" flipH="1">
            <a:off x="4302237" y="3469808"/>
            <a:ext cx="339961" cy="3572337"/>
          </a:xfrm>
          <a:prstGeom prst="curvedConnector3">
            <a:avLst>
              <a:gd name="adj1" fmla="val -160727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/>
          <p:cNvCxnSpPr>
            <a:stCxn id="17" idx="2"/>
            <a:endCxn id="12" idx="2"/>
          </p:cNvCxnSpPr>
          <p:nvPr/>
        </p:nvCxnSpPr>
        <p:spPr>
          <a:xfrm rot="10800000">
            <a:off x="3320050" y="3595653"/>
            <a:ext cx="2374168" cy="1063042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stCxn id="17" idx="7"/>
            <a:endCxn id="14" idx="3"/>
          </p:cNvCxnSpPr>
          <p:nvPr/>
        </p:nvCxnSpPr>
        <p:spPr>
          <a:xfrm rot="16200000" flipV="1">
            <a:off x="7803499" y="2712500"/>
            <a:ext cx="867280" cy="1490586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/>
          <p:cNvCxnSpPr>
            <a:stCxn id="17" idx="6"/>
            <a:endCxn id="13" idx="3"/>
          </p:cNvCxnSpPr>
          <p:nvPr/>
        </p:nvCxnSpPr>
        <p:spPr>
          <a:xfrm flipH="1" flipV="1">
            <a:off x="5146174" y="1994290"/>
            <a:ext cx="4400426" cy="2664405"/>
          </a:xfrm>
          <a:prstGeom prst="curvedConnector3">
            <a:avLst>
              <a:gd name="adj1" fmla="val -5195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5124057" y="2539052"/>
            <a:ext cx="1537854" cy="870137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4234451" y="3523978"/>
            <a:ext cx="1537854" cy="870137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ghtning Bolt 24"/>
          <p:cNvSpPr/>
          <p:nvPr/>
        </p:nvSpPr>
        <p:spPr>
          <a:xfrm>
            <a:off x="5029045" y="3654164"/>
            <a:ext cx="493724" cy="96424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ghtning Bolt 25"/>
          <p:cNvSpPr/>
          <p:nvPr/>
        </p:nvSpPr>
        <p:spPr>
          <a:xfrm>
            <a:off x="5776983" y="2816766"/>
            <a:ext cx="493724" cy="96424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5742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923866" cy="1320800"/>
          </a:xfrm>
        </p:spPr>
        <p:txBody>
          <a:bodyPr/>
          <a:lstStyle/>
          <a:p>
            <a:r>
              <a:rPr lang="en-US" dirty="0"/>
              <a:t>Milestone 3-2: Simulation of airfield event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4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39490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4218" y="3083027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5668" y="4018408"/>
            <a:ext cx="457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Diamond 7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9" name="Diamond 8"/>
          <p:cNvSpPr/>
          <p:nvPr/>
        </p:nvSpPr>
        <p:spPr>
          <a:xfrm>
            <a:off x="4460374" y="1666789"/>
            <a:ext cx="685800" cy="68580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sp>
        <p:nvSpPr>
          <p:cNvPr id="10" name="Diamond 9"/>
          <p:cNvSpPr/>
          <p:nvPr/>
        </p:nvSpPr>
        <p:spPr>
          <a:xfrm>
            <a:off x="2343149" y="4420388"/>
            <a:ext cx="685800" cy="6858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11" name="Diamond 10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D4</a:t>
            </a:r>
          </a:p>
        </p:txBody>
      </p:sp>
      <p:sp>
        <p:nvSpPr>
          <p:cNvPr id="12" name="Diamond 11"/>
          <p:cNvSpPr/>
          <p:nvPr/>
        </p:nvSpPr>
        <p:spPr>
          <a:xfrm>
            <a:off x="2977150" y="2909853"/>
            <a:ext cx="685800" cy="685800"/>
          </a:xfrm>
          <a:prstGeom prst="diamond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13" name="Diamond 12"/>
          <p:cNvSpPr/>
          <p:nvPr/>
        </p:nvSpPr>
        <p:spPr>
          <a:xfrm>
            <a:off x="4460374" y="1651390"/>
            <a:ext cx="685800" cy="685800"/>
          </a:xfrm>
          <a:prstGeom prst="diamond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iamond 13"/>
          <p:cNvSpPr/>
          <p:nvPr/>
        </p:nvSpPr>
        <p:spPr>
          <a:xfrm>
            <a:off x="6806046" y="2681253"/>
            <a:ext cx="685800" cy="685800"/>
          </a:xfrm>
          <a:prstGeom prst="diamond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iamond 14"/>
          <p:cNvSpPr/>
          <p:nvPr/>
        </p:nvSpPr>
        <p:spPr>
          <a:xfrm>
            <a:off x="2343149" y="4400195"/>
            <a:ext cx="685800" cy="685800"/>
          </a:xfrm>
          <a:prstGeom prst="diamond">
            <a:avLst/>
          </a:prstGeom>
          <a:noFill/>
          <a:ln w="3810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ylinder 15"/>
          <p:cNvSpPr/>
          <p:nvPr/>
        </p:nvSpPr>
        <p:spPr>
          <a:xfrm>
            <a:off x="6806046" y="6074758"/>
            <a:ext cx="706581" cy="76768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Oval 16"/>
              <p:cNvSpPr/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ATC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1→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endChr m:val="]"/>
                                  <m:ctrlP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HOLD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endChr m:val="]"/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HOLD</m:t>
                              </m:r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endChr m:val="]"/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peech Bubble: 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18" y="3573623"/>
                <a:ext cx="3852382" cy="2170143"/>
              </a:xfrm>
              <a:prstGeom prst="wedgeEllipseCallout">
                <a:avLst>
                  <a:gd name="adj1" fmla="val -11911"/>
                  <a:gd name="adj2" fmla="val 60823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/>
          <p:cNvCxnSpPr>
            <a:stCxn id="17" idx="3"/>
            <a:endCxn id="15" idx="2"/>
          </p:cNvCxnSpPr>
          <p:nvPr/>
        </p:nvCxnSpPr>
        <p:spPr>
          <a:xfrm rot="5400000" flipH="1">
            <a:off x="4302237" y="3469808"/>
            <a:ext cx="339961" cy="3572337"/>
          </a:xfrm>
          <a:prstGeom prst="curvedConnector3">
            <a:avLst>
              <a:gd name="adj1" fmla="val -160727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/>
          <p:cNvCxnSpPr>
            <a:stCxn id="17" idx="2"/>
            <a:endCxn id="12" idx="2"/>
          </p:cNvCxnSpPr>
          <p:nvPr/>
        </p:nvCxnSpPr>
        <p:spPr>
          <a:xfrm rot="10800000">
            <a:off x="3320050" y="3595653"/>
            <a:ext cx="2374168" cy="1063042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stCxn id="17" idx="7"/>
            <a:endCxn id="14" idx="3"/>
          </p:cNvCxnSpPr>
          <p:nvPr/>
        </p:nvCxnSpPr>
        <p:spPr>
          <a:xfrm rot="16200000" flipV="1">
            <a:off x="7803499" y="2712500"/>
            <a:ext cx="867280" cy="1490586"/>
          </a:xfrm>
          <a:prstGeom prst="curvedConnector2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/>
          <p:cNvCxnSpPr>
            <a:stCxn id="17" idx="6"/>
            <a:endCxn id="13" idx="3"/>
          </p:cNvCxnSpPr>
          <p:nvPr/>
        </p:nvCxnSpPr>
        <p:spPr>
          <a:xfrm flipH="1" flipV="1">
            <a:off x="5146174" y="1994290"/>
            <a:ext cx="4400426" cy="2664405"/>
          </a:xfrm>
          <a:prstGeom prst="curvedConnector3">
            <a:avLst>
              <a:gd name="adj1" fmla="val -5195"/>
            </a:avLst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>
          <a:xfrm>
            <a:off x="5124057" y="2539052"/>
            <a:ext cx="1537854" cy="870137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4234451" y="3523978"/>
            <a:ext cx="1537854" cy="870137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ghtning Bolt 24"/>
          <p:cNvSpPr/>
          <p:nvPr/>
        </p:nvSpPr>
        <p:spPr>
          <a:xfrm>
            <a:off x="5029045" y="3654164"/>
            <a:ext cx="493724" cy="96424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ghtning Bolt 25"/>
          <p:cNvSpPr/>
          <p:nvPr/>
        </p:nvSpPr>
        <p:spPr>
          <a:xfrm>
            <a:off x="5776983" y="2816766"/>
            <a:ext cx="493724" cy="964245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22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406" y="1513377"/>
            <a:ext cx="2712265" cy="183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9333" y="1174082"/>
            <a:ext cx="2571424" cy="3000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sz="1350" dirty="0"/>
              <a:t>The “Halloween Nor’easter”</a:t>
            </a:r>
          </a:p>
        </p:txBody>
      </p:sp>
      <p:sp>
        <p:nvSpPr>
          <p:cNvPr id="12" name="AutoShape 4" descr="Image result for Shooting at Los Angeles International Airport in 2013"/>
          <p:cNvSpPr>
            <a:spLocks noChangeAspect="1" noChangeArrowheads="1"/>
          </p:cNvSpPr>
          <p:nvPr/>
        </p:nvSpPr>
        <p:spPr bwMode="auto">
          <a:xfrm>
            <a:off x="2743365" y="1590279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164643" y="727370"/>
          <a:ext cx="6578435" cy="319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78435">
                  <a:extLst>
                    <a:ext uri="{9D8B030D-6E8A-4147-A177-3AD203B41FA5}">
                      <a16:colId xmlns:a16="http://schemas.microsoft.com/office/drawing/2014/main" xmlns="" val="2254412755"/>
                    </a:ext>
                  </a:extLst>
                </a:gridCol>
              </a:tblGrid>
              <a:tr h="31918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Weather-based Outages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06190679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64642" y="3610389"/>
          <a:ext cx="7068483" cy="342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68483">
                  <a:extLst>
                    <a:ext uri="{9D8B030D-6E8A-4147-A177-3AD203B41FA5}">
                      <a16:colId xmlns:a16="http://schemas.microsoft.com/office/drawing/2014/main" xmlns="" val="2273786684"/>
                    </a:ext>
                  </a:extLst>
                </a:gridCol>
              </a:tblGrid>
              <a:tr h="3428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Accident/Terror-based Outages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41541189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2918911" y="4472783"/>
            <a:ext cx="26127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350" dirty="0"/>
              <a:t>Arson at the Chicago Air Route Traffic Control Center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5857" y="4472783"/>
            <a:ext cx="26330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350" dirty="0"/>
              <a:t>Shooting at Los Angeles International Airport in 2013</a:t>
            </a:r>
          </a:p>
        </p:txBody>
      </p:sp>
      <p:pic>
        <p:nvPicPr>
          <p:cNvPr id="18" name="Picture 2" descr="http://www.dailyherald.com/storyimage/DA/20140926/news/140928786/EP/1/1/EP-140928786.jpg&amp;updated=201409262243&amp;MaxW=800&amp;maxH=800&amp;nobor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339" y="4947469"/>
            <a:ext cx="2059147" cy="11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www.theblaze.com/wp-content/uploads/2013/11/fullres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8" y="4980613"/>
            <a:ext cx="1628843" cy="11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551966" y="4439639"/>
            <a:ext cx="34889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350" dirty="0"/>
              <a:t>Asiana Airlines crash at San Francisco International Airport in 2013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08671" y="1232907"/>
            <a:ext cx="330074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350" dirty="0"/>
              <a:t>Thunderstorms over Atlanta Airport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6683398" y="1584131"/>
            <a:ext cx="1549728" cy="17329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079976" y="1127915"/>
            <a:ext cx="2510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1350" dirty="0"/>
              <a:t>The Great </a:t>
            </a:r>
            <a:r>
              <a:rPr lang="en-US" sz="1350" dirty="0" err="1"/>
              <a:t>Tōhoku</a:t>
            </a:r>
            <a:r>
              <a:rPr lang="en-US" sz="1350" dirty="0"/>
              <a:t> Earthquake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85" y="4947469"/>
            <a:ext cx="2135438" cy="1162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60" y="1813523"/>
            <a:ext cx="2702049" cy="151314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85857" y="282837"/>
            <a:ext cx="10395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Few critical hubs mean airlines are highly vulnerable to outages at those hubs</a:t>
            </a:r>
          </a:p>
        </p:txBody>
      </p:sp>
      <p:pic>
        <p:nvPicPr>
          <p:cNvPr id="21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ESE 519 | Real-Time Embedded Systems | Fall 2016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9301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90" y="182880"/>
            <a:ext cx="8596668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Diversions ahead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1" r="9799" b="20913"/>
          <a:stretch/>
        </p:blipFill>
        <p:spPr bwMode="auto">
          <a:xfrm>
            <a:off x="1786474" y="903499"/>
            <a:ext cx="7846257" cy="49658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669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Traffic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Governance in the sky for </a:t>
            </a:r>
            <a:r>
              <a:rPr lang="en-US" dirty="0">
                <a:solidFill>
                  <a:srgbClr val="FF0000"/>
                </a:solidFill>
              </a:rPr>
              <a:t>civilian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military</a:t>
            </a:r>
            <a:r>
              <a:rPr lang="en-US" dirty="0"/>
              <a:t> operations</a:t>
            </a:r>
          </a:p>
          <a:p>
            <a:r>
              <a:rPr lang="en-US" dirty="0"/>
              <a:t>Airspace efficiency (civilian)</a:t>
            </a:r>
          </a:p>
          <a:p>
            <a:r>
              <a:rPr lang="en-US" dirty="0"/>
              <a:t>Defense capabilities (military)</a:t>
            </a:r>
          </a:p>
          <a:p>
            <a:r>
              <a:rPr lang="en-US" dirty="0"/>
              <a:t>Visual and instrument navigation (both)</a:t>
            </a:r>
          </a:p>
          <a:p>
            <a:r>
              <a:rPr lang="en-US" dirty="0"/>
              <a:t>Completion of flight objective (both)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SAFETY</a:t>
            </a:r>
            <a:r>
              <a:rPr lang="en-US" dirty="0">
                <a:solidFill>
                  <a:srgbClr val="FF0000"/>
                </a:solidFill>
              </a:rPr>
              <a:t> (both)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Present: </a:t>
            </a:r>
            <a:r>
              <a:rPr lang="en-US" dirty="0">
                <a:solidFill>
                  <a:srgbClr val="FF0000"/>
                </a:solidFill>
              </a:rPr>
              <a:t>Highly structured</a:t>
            </a:r>
            <a:r>
              <a:rPr lang="en-US" dirty="0"/>
              <a:t> civilian airspace for commercial aviation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4"/>
                </a:solidFill>
              </a:rPr>
              <a:t>Chicago O’Hare International Airport (ORD)</a:t>
            </a:r>
          </a:p>
          <a:p>
            <a:r>
              <a:rPr lang="en-US" dirty="0"/>
              <a:t>Future: </a:t>
            </a:r>
            <a:r>
              <a:rPr lang="en-US" dirty="0">
                <a:solidFill>
                  <a:srgbClr val="FF0000"/>
                </a:solidFill>
              </a:rPr>
              <a:t>Segregated airspace</a:t>
            </a:r>
            <a:r>
              <a:rPr lang="en-US" dirty="0"/>
              <a:t> for commercial aviation and high-density autonomous traffic</a:t>
            </a:r>
          </a:p>
          <a:p>
            <a:pPr lvl="1"/>
            <a:r>
              <a:rPr lang="en-US" dirty="0"/>
              <a:t>Amazon UAV delivery</a:t>
            </a:r>
          </a:p>
          <a:p>
            <a:pPr lvl="1"/>
            <a:r>
              <a:rPr lang="en-US" dirty="0"/>
              <a:t>Google and Chipotle’s drone delivery</a:t>
            </a:r>
          </a:p>
          <a:p>
            <a:r>
              <a:rPr lang="en-US" dirty="0">
                <a:solidFill>
                  <a:srgbClr val="FF0000"/>
                </a:solidFill>
              </a:rPr>
              <a:t>Challenges</a:t>
            </a:r>
            <a:r>
              <a:rPr lang="en-US" dirty="0"/>
              <a:t> to ATC?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5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86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ttp://media.nbcnewyork.com/images/new-landing-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41" y="615644"/>
            <a:ext cx="3915812" cy="22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24582" idx="3"/>
            <a:endCxn id="24580" idx="1"/>
          </p:cNvCxnSpPr>
          <p:nvPr/>
        </p:nvCxnSpPr>
        <p:spPr>
          <a:xfrm>
            <a:off x="4856964" y="1566299"/>
            <a:ext cx="2057177" cy="150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4582" idx="3"/>
          </p:cNvCxnSpPr>
          <p:nvPr/>
        </p:nvCxnSpPr>
        <p:spPr>
          <a:xfrm>
            <a:off x="4856964" y="1566299"/>
            <a:ext cx="2065645" cy="327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2" name="Picture 6" descr="http://static.lakana.com/media.fox5atlanta.com/photo/2015/08/20/jack%20perkins_1440069280549_114353_ver1.0_640_36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795" y="296465"/>
            <a:ext cx="4549169" cy="253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54178" y="3715402"/>
          <a:ext cx="6558846" cy="2246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8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334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45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45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831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964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1st Qu.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Median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Mean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3rd Qu.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741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Cost to Carry Contingency Fuel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64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Cost to Carry (lbs)  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58.48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131.50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225.20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316.00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46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Percent of total per-flight fuel consumed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0.57%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1.04%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1.74%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2.54%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52" y="3484398"/>
            <a:ext cx="3652701" cy="2739526"/>
          </a:xfrm>
          <a:prstGeom prst="rect">
            <a:avLst/>
          </a:prstGeom>
        </p:spPr>
      </p:pic>
      <p:pic>
        <p:nvPicPr>
          <p:cNvPr id="9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ESE 519 | Real-Time Embedded Systems | Fall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1460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412018" cy="388077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Autonomous ATC for drones</a:t>
            </a:r>
          </a:p>
          <a:p>
            <a:r>
              <a:rPr lang="en-US" dirty="0"/>
              <a:t>Coordination between </a:t>
            </a:r>
            <a:r>
              <a:rPr lang="en-US" dirty="0">
                <a:solidFill>
                  <a:srgbClr val="FF0000"/>
                </a:solidFill>
              </a:rPr>
              <a:t>several quadrotors</a:t>
            </a:r>
            <a:r>
              <a:rPr lang="en-US" dirty="0"/>
              <a:t> in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simulated TRACON environment</a:t>
            </a:r>
          </a:p>
          <a:p>
            <a:r>
              <a:rPr lang="en-US" dirty="0"/>
              <a:t>Can you have 3 or 4 quadrotors </a:t>
            </a:r>
            <a:r>
              <a:rPr lang="en-US" dirty="0">
                <a:solidFill>
                  <a:srgbClr val="FF0000"/>
                </a:solidFill>
              </a:rPr>
              <a:t>follow a preset series of waypoints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land in a specific sequence?</a:t>
            </a:r>
          </a:p>
          <a:p>
            <a:r>
              <a:rPr lang="en-US" dirty="0"/>
              <a:t>Can you establish </a:t>
            </a:r>
            <a:r>
              <a:rPr lang="en-US" dirty="0">
                <a:solidFill>
                  <a:srgbClr val="FF0000"/>
                </a:solidFill>
              </a:rPr>
              <a:t>communication protocols to give real-time ATC directives </a:t>
            </a:r>
            <a:r>
              <a:rPr lang="en-US" dirty="0"/>
              <a:t>(holding, new routing, etc.)</a:t>
            </a:r>
          </a:p>
          <a:p>
            <a:r>
              <a:rPr lang="en-US" i="1" dirty="0"/>
              <a:t>Can you </a:t>
            </a:r>
            <a:r>
              <a:rPr lang="en-US" i="1" dirty="0">
                <a:solidFill>
                  <a:srgbClr val="FF0000"/>
                </a:solidFill>
              </a:rPr>
              <a:t>simulate real TRACON contingencies</a:t>
            </a:r>
            <a:r>
              <a:rPr lang="en-US" i="1" dirty="0"/>
              <a:t> (medical priority, mayday calls, closure of a certain sector of the TRACON airspace, etc.)?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0730" y="2160589"/>
            <a:ext cx="6626310" cy="3274347"/>
          </a:xfrm>
          <a:prstGeom prst="roundRect">
            <a:avLst>
              <a:gd name="adj" fmla="val 4020"/>
            </a:avLst>
          </a:prstGeom>
          <a:ln w="38100">
            <a:solidFill>
              <a:schemeClr val="accent6">
                <a:lumMod val="50000"/>
              </a:schemeClr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ESE 519 | Real-Time Embedded Systems | Fall 2016</a:t>
            </a:r>
          </a:p>
        </p:txBody>
      </p:sp>
      <p:pic>
        <p:nvPicPr>
          <p:cNvPr id="14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117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 Comments?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ESE 519 | Real-Time Embedded Systems | Fall 2016</a:t>
            </a:r>
          </a:p>
        </p:txBody>
      </p:sp>
      <p:pic>
        <p:nvPicPr>
          <p:cNvPr id="8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chef-1.bbci.co.uk/news/1024/media/images/63563000/jpg/_63563649_at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7" y="183194"/>
            <a:ext cx="4069724" cy="228922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eknowyourdreams.com/images/airport/airport-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40" y="722371"/>
            <a:ext cx="3027151" cy="223619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upload.wikimedia.org/wikipedia/commons/c/c0/Parrot_AR.Drone_2.0_take-off,_Neva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64" y="281431"/>
            <a:ext cx="3290791" cy="180007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151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ArduCopter</a:t>
            </a:r>
            <a:r>
              <a:rPr lang="en-US" dirty="0"/>
              <a:t>: DIY </a:t>
            </a:r>
            <a:r>
              <a:rPr lang="en-US" dirty="0" err="1"/>
              <a:t>Quadcopter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00200"/>
            <a:ext cx="5358704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6248400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http://ardupilot.org/copter/</a:t>
            </a:r>
            <a:endParaRPr lang="en-US" sz="2000" kern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9600"/>
            <a:ext cx="5488488" cy="357731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7543800" y="990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34" y="2514600"/>
            <a:ext cx="2171166" cy="1447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1431"/>
            <a:ext cx="7772400" cy="688975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85683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 err="1">
                <a:solidFill>
                  <a:srgbClr val="C00000"/>
                </a:solidFill>
              </a:rPr>
              <a:t>Quadcopter</a:t>
            </a:r>
            <a:r>
              <a:rPr lang="en-US" kern="0" dirty="0">
                <a:solidFill>
                  <a:srgbClr val="C00000"/>
                </a:solidFill>
              </a:rPr>
              <a:t> 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8382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rgbClr val="C00000"/>
                </a:solidFill>
              </a:rPr>
              <a:t>Flight Computer + Sensors + Communication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6465"/>
            <a:ext cx="2133600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1" y="2661756"/>
            <a:ext cx="1377893" cy="11482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0200" y="4114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rgbClr val="C00000"/>
                </a:solidFill>
              </a:rPr>
              <a:t>Controller (manual)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2533650"/>
            <a:ext cx="1581150" cy="15811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75070" y="4267200"/>
            <a:ext cx="3478530" cy="2743200"/>
            <a:chOff x="4575490" y="4267200"/>
            <a:chExt cx="3654110" cy="27432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490" y="4267200"/>
              <a:ext cx="3654110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070" y="4495799"/>
              <a:ext cx="2640330" cy="155313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724401" y="3881735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rgbClr val="C00000"/>
                </a:solidFill>
              </a:rPr>
              <a:t>Ground Station (full/semi autonomous)</a:t>
            </a:r>
          </a:p>
        </p:txBody>
      </p:sp>
    </p:spTree>
    <p:extLst>
      <p:ext uri="{BB962C8B-B14F-4D97-AF65-F5344CB8AC3E}">
        <p14:creationId xmlns:p14="http://schemas.microsoft.com/office/powerpoint/2010/main" val="39730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34184"/>
            <a:ext cx="2209800" cy="1356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34" y="1524000"/>
            <a:ext cx="2171166" cy="144712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19200"/>
            <a:ext cx="4572000" cy="4572000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2438400"/>
            <a:ext cx="2745053" cy="2174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Pixhawk</a:t>
            </a:r>
            <a:r>
              <a:rPr lang="en-US" dirty="0"/>
              <a:t>: A Flight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24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3810000" y="3200400"/>
            <a:ext cx="838200" cy="44196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0"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7277100" y="3200400"/>
            <a:ext cx="8001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0"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8382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rgbClr val="C00000"/>
                </a:solidFill>
              </a:rPr>
              <a:t>Input:</a:t>
            </a:r>
          </a:p>
          <a:p>
            <a:pPr defTabSz="914400"/>
            <a:r>
              <a:rPr lang="en-US" sz="2000" kern="0" dirty="0">
                <a:solidFill>
                  <a:sysClr val="windowText" lastClr="000000"/>
                </a:solidFill>
              </a:rPr>
              <a:t>Sensor Data + Reference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24800" y="914401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rgbClr val="C00000"/>
                </a:solidFill>
              </a:rPr>
              <a:t>Output:</a:t>
            </a:r>
          </a:p>
          <a:p>
            <a:pPr defTabSz="914400"/>
            <a:r>
              <a:rPr lang="en-US" sz="2000" kern="0" dirty="0">
                <a:solidFill>
                  <a:sysClr val="windowText" lastClr="000000"/>
                </a:solidFill>
              </a:rPr>
              <a:t>Commands to motors for:</a:t>
            </a:r>
          </a:p>
          <a:p>
            <a:pPr defTabSz="914400"/>
            <a:endParaRPr lang="en-US" sz="2000" kern="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1748135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2"/>
                </a:solidFill>
              </a:rPr>
              <a:t>GPS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29718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2"/>
                </a:solidFill>
              </a:rPr>
              <a:t>IMU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75638"/>
            <a:ext cx="1639362" cy="16393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0" y="41910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2"/>
                </a:solidFill>
              </a:rPr>
              <a:t>Camera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23360" y="635303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5">
                    <a:lumMod val="50000"/>
                  </a:schemeClr>
                </a:solidFill>
                <a:hlinkClick r:id="rId7"/>
              </a:rPr>
              <a:t>https://pixhawk.org/modules/pixhawk</a:t>
            </a:r>
            <a:endParaRPr lang="en-US" sz="2000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5334000"/>
            <a:ext cx="165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kern="0" dirty="0">
                <a:solidFill>
                  <a:schemeClr val="accent2"/>
                </a:solidFill>
              </a:rPr>
              <a:t>Reference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1"/>
            <a:ext cx="1621598" cy="1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3" grpId="0"/>
      <p:bldP spid="15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"/>
            <a:ext cx="7772400" cy="688975"/>
          </a:xfrm>
        </p:spPr>
        <p:txBody>
          <a:bodyPr/>
          <a:lstStyle/>
          <a:p>
            <a:r>
              <a:rPr lang="en-US" dirty="0"/>
              <a:t>Ground Station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25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2600"/>
            <a:ext cx="8364014" cy="4191000"/>
          </a:xfrm>
        </p:spPr>
      </p:pic>
      <p:sp>
        <p:nvSpPr>
          <p:cNvPr id="8" name="TextBox 7"/>
          <p:cNvSpPr txBox="1"/>
          <p:nvPr/>
        </p:nvSpPr>
        <p:spPr>
          <a:xfrm>
            <a:off x="1981200" y="990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ysClr val="windowText" lastClr="000000"/>
                </a:solidFill>
              </a:rPr>
              <a:t>Robot Selection and Sensor calibration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3400" y="609600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chemeClr val="accent5">
                    <a:lumMod val="50000"/>
                  </a:schemeClr>
                </a:solidFill>
                <a:hlinkClick r:id="rId3"/>
              </a:rPr>
              <a:t>http://ardupilot.org/copter/docs/common-choosing-a-ground-station.html</a:t>
            </a:r>
            <a:endParaRPr lang="en-US" kern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"/>
            <a:ext cx="7772400" cy="688975"/>
          </a:xfrm>
        </p:spPr>
        <p:txBody>
          <a:bodyPr/>
          <a:lstStyle/>
          <a:p>
            <a:r>
              <a:rPr lang="en-US" dirty="0"/>
              <a:t>Ground Station Software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57" y="1752600"/>
            <a:ext cx="6964886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9906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ysClr val="windowText" lastClr="000000"/>
                </a:solidFill>
              </a:rPr>
              <a:t>GUI to select Waypoints for flight (outdoor, via GPS)</a:t>
            </a:r>
          </a:p>
        </p:txBody>
      </p:sp>
    </p:spTree>
    <p:extLst>
      <p:ext uri="{BB962C8B-B14F-4D97-AF65-F5344CB8AC3E}">
        <p14:creationId xmlns:p14="http://schemas.microsoft.com/office/powerpoint/2010/main" val="172296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854" y="111513"/>
            <a:ext cx="9621644" cy="688975"/>
          </a:xfrm>
        </p:spPr>
        <p:txBody>
          <a:bodyPr/>
          <a:lstStyle/>
          <a:p>
            <a:r>
              <a:rPr lang="en-US" dirty="0"/>
              <a:t>Ground </a:t>
            </a:r>
            <a:r>
              <a:rPr lang="en-US"/>
              <a:t>Station </a:t>
            </a:r>
            <a:r>
              <a:rPr lang="en-US" smtClean="0"/>
              <a:t>Software – Mission Planner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r>
              <a:rPr lang="en-US" sz="1800" kern="0" dirty="0">
                <a:solidFill>
                  <a:sysClr val="windowText" lastClr="000000"/>
                </a:solidFill>
              </a:rPr>
              <a:t>27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5356" y="64491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kern="0" dirty="0">
                <a:solidFill>
                  <a:sysClr val="windowText" lastClr="000000"/>
                </a:solidFill>
              </a:rPr>
              <a:t>Fly (click on picture below for video link)</a:t>
            </a:r>
          </a:p>
          <a:p>
            <a:pPr defTabSz="914400"/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9" y="1051378"/>
            <a:ext cx="8341713" cy="4684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1376" y="5779524"/>
            <a:ext cx="997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/>
              <a:t>2013 </a:t>
            </a:r>
            <a:r>
              <a:rPr lang="en-US" sz="2000" dirty="0"/>
              <a:t>- </a:t>
            </a:r>
            <a:r>
              <a:rPr lang="en-US" sz="2000" kern="0" dirty="0" smtClean="0">
                <a:solidFill>
                  <a:sysClr val="windowText" lastClr="000000"/>
                </a:solidFill>
                <a:hlinkClick r:id="rId4"/>
              </a:rPr>
              <a:t>https</a:t>
            </a:r>
            <a:r>
              <a:rPr lang="en-US" sz="2000" kern="0" dirty="0">
                <a:solidFill>
                  <a:sysClr val="windowText" lastClr="000000"/>
                </a:solidFill>
                <a:hlinkClick r:id="rId4"/>
              </a:rPr>
              <a:t>://www.youtube.com/watch?v=XkG9ERd_UDk&amp;feature=youtu.be&amp;t=59</a:t>
            </a:r>
            <a:endParaRPr 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9073" y="6266985"/>
            <a:ext cx="6541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2014 - </a:t>
            </a:r>
            <a:r>
              <a:rPr lang="en-US" sz="2000" dirty="0">
                <a:hlinkClick r:id="rId5"/>
              </a:rPr>
              <a:t>https://www.youtube.com/watch?v=Sd_AT6qtDlw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71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Radar Approach Control (TRACON) Airspace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An example of a highly structured airspace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Chicago TRACON</a:t>
                </a:r>
              </a:p>
            </p:txBody>
          </p:sp>
        </mc:Choice>
        <mc:Fallback xmlns=""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709" t="-496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6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774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-53378" y="-30800"/>
            <a:ext cx="12245377" cy="69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5400000">
            <a:off x="4474275" y="2355965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502" y="3072245"/>
            <a:ext cx="444674" cy="557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9193" y="1922318"/>
            <a:ext cx="246541" cy="335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8" y="4063093"/>
            <a:ext cx="400731" cy="3633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64622" y="1763828"/>
            <a:ext cx="6527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MKE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4875" y="3004642"/>
            <a:ext cx="6639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17208" y="4054022"/>
            <a:ext cx="742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MDW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9273" y="0"/>
            <a:ext cx="1690254" cy="6858000"/>
          </a:xfrm>
          <a:custGeom>
            <a:avLst/>
            <a:gdLst>
              <a:gd name="connsiteX0" fmla="*/ 1149927 w 1690254"/>
              <a:gd name="connsiteY0" fmla="*/ 0 h 6858000"/>
              <a:gd name="connsiteX1" fmla="*/ 734291 w 1690254"/>
              <a:gd name="connsiteY1" fmla="*/ 1690255 h 6858000"/>
              <a:gd name="connsiteX2" fmla="*/ 692727 w 1690254"/>
              <a:gd name="connsiteY2" fmla="*/ 3477491 h 6858000"/>
              <a:gd name="connsiteX3" fmla="*/ 0 w 1690254"/>
              <a:gd name="connsiteY3" fmla="*/ 3726873 h 6858000"/>
              <a:gd name="connsiteX4" fmla="*/ 512618 w 1690254"/>
              <a:gd name="connsiteY4" fmla="*/ 5569527 h 6858000"/>
              <a:gd name="connsiteX5" fmla="*/ 1163782 w 1690254"/>
              <a:gd name="connsiteY5" fmla="*/ 5444836 h 6858000"/>
              <a:gd name="connsiteX6" fmla="*/ 1690254 w 16902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0254" h="6858000">
                <a:moveTo>
                  <a:pt x="1149927" y="0"/>
                </a:moveTo>
                <a:lnTo>
                  <a:pt x="734291" y="1690255"/>
                </a:lnTo>
                <a:lnTo>
                  <a:pt x="692727" y="3477491"/>
                </a:lnTo>
                <a:lnTo>
                  <a:pt x="0" y="3726873"/>
                </a:lnTo>
                <a:lnTo>
                  <a:pt x="512618" y="5569527"/>
                </a:lnTo>
                <a:lnTo>
                  <a:pt x="1163782" y="5444836"/>
                </a:lnTo>
                <a:lnTo>
                  <a:pt x="1690254" y="68580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8466992" y="0"/>
            <a:ext cx="3376246" cy="6858000"/>
          </a:xfrm>
          <a:custGeom>
            <a:avLst/>
            <a:gdLst>
              <a:gd name="connsiteX0" fmla="*/ 1143000 w 3376246"/>
              <a:gd name="connsiteY0" fmla="*/ 0 h 6858000"/>
              <a:gd name="connsiteX1" fmla="*/ 1143000 w 3376246"/>
              <a:gd name="connsiteY1" fmla="*/ 0 h 6858000"/>
              <a:gd name="connsiteX2" fmla="*/ 1239716 w 3376246"/>
              <a:gd name="connsiteY2" fmla="*/ 70338 h 6858000"/>
              <a:gd name="connsiteX3" fmla="*/ 1292470 w 3376246"/>
              <a:gd name="connsiteY3" fmla="*/ 114300 h 6858000"/>
              <a:gd name="connsiteX4" fmla="*/ 1318846 w 3376246"/>
              <a:gd name="connsiteY4" fmla="*/ 131885 h 6858000"/>
              <a:gd name="connsiteX5" fmla="*/ 1371600 w 3376246"/>
              <a:gd name="connsiteY5" fmla="*/ 193431 h 6858000"/>
              <a:gd name="connsiteX6" fmla="*/ 1459523 w 3376246"/>
              <a:gd name="connsiteY6" fmla="*/ 298938 h 6858000"/>
              <a:gd name="connsiteX7" fmla="*/ 1477108 w 3376246"/>
              <a:gd name="connsiteY7" fmla="*/ 325315 h 6858000"/>
              <a:gd name="connsiteX8" fmla="*/ 1494693 w 3376246"/>
              <a:gd name="connsiteY8" fmla="*/ 351692 h 6858000"/>
              <a:gd name="connsiteX9" fmla="*/ 1529862 w 3376246"/>
              <a:gd name="connsiteY9" fmla="*/ 430823 h 6858000"/>
              <a:gd name="connsiteX10" fmla="*/ 1538654 w 3376246"/>
              <a:gd name="connsiteY10" fmla="*/ 457200 h 6858000"/>
              <a:gd name="connsiteX11" fmla="*/ 1573823 w 3376246"/>
              <a:gd name="connsiteY11" fmla="*/ 509954 h 6858000"/>
              <a:gd name="connsiteX12" fmla="*/ 1582616 w 3376246"/>
              <a:gd name="connsiteY12" fmla="*/ 536331 h 6858000"/>
              <a:gd name="connsiteX13" fmla="*/ 1600200 w 3376246"/>
              <a:gd name="connsiteY13" fmla="*/ 562708 h 6858000"/>
              <a:gd name="connsiteX14" fmla="*/ 1617785 w 3376246"/>
              <a:gd name="connsiteY14" fmla="*/ 615462 h 6858000"/>
              <a:gd name="connsiteX15" fmla="*/ 1626577 w 3376246"/>
              <a:gd name="connsiteY15" fmla="*/ 641838 h 6858000"/>
              <a:gd name="connsiteX16" fmla="*/ 1644162 w 3376246"/>
              <a:gd name="connsiteY16" fmla="*/ 668215 h 6858000"/>
              <a:gd name="connsiteX17" fmla="*/ 1652954 w 3376246"/>
              <a:gd name="connsiteY17" fmla="*/ 703385 h 6858000"/>
              <a:gd name="connsiteX18" fmla="*/ 1670539 w 3376246"/>
              <a:gd name="connsiteY18" fmla="*/ 756138 h 6858000"/>
              <a:gd name="connsiteX19" fmla="*/ 1679331 w 3376246"/>
              <a:gd name="connsiteY19" fmla="*/ 817685 h 6858000"/>
              <a:gd name="connsiteX20" fmla="*/ 1688123 w 3376246"/>
              <a:gd name="connsiteY20" fmla="*/ 905608 h 6858000"/>
              <a:gd name="connsiteX21" fmla="*/ 2848708 w 3376246"/>
              <a:gd name="connsiteY21" fmla="*/ 553915 h 6858000"/>
              <a:gd name="connsiteX22" fmla="*/ 3376246 w 3376246"/>
              <a:gd name="connsiteY22" fmla="*/ 2259623 h 6858000"/>
              <a:gd name="connsiteX23" fmla="*/ 2048608 w 3376246"/>
              <a:gd name="connsiteY23" fmla="*/ 2734408 h 6858000"/>
              <a:gd name="connsiteX24" fmla="*/ 2242039 w 3376246"/>
              <a:gd name="connsiteY24" fmla="*/ 3710354 h 6858000"/>
              <a:gd name="connsiteX25" fmla="*/ 2145323 w 3376246"/>
              <a:gd name="connsiteY25" fmla="*/ 4554415 h 6858000"/>
              <a:gd name="connsiteX26" fmla="*/ 1969477 w 3376246"/>
              <a:gd name="connsiteY26" fmla="*/ 5240215 h 6858000"/>
              <a:gd name="connsiteX27" fmla="*/ 1776046 w 3376246"/>
              <a:gd name="connsiteY27" fmla="*/ 5732585 h 6858000"/>
              <a:gd name="connsiteX28" fmla="*/ 1160585 w 3376246"/>
              <a:gd name="connsiteY28" fmla="*/ 5143500 h 6858000"/>
              <a:gd name="connsiteX29" fmla="*/ 0 w 3376246"/>
              <a:gd name="connsiteY29" fmla="*/ 6022731 h 6858000"/>
              <a:gd name="connsiteX30" fmla="*/ 26377 w 3376246"/>
              <a:gd name="connsiteY30" fmla="*/ 6093069 h 6858000"/>
              <a:gd name="connsiteX31" fmla="*/ 61546 w 3376246"/>
              <a:gd name="connsiteY31" fmla="*/ 6145823 h 6858000"/>
              <a:gd name="connsiteX32" fmla="*/ 527539 w 3376246"/>
              <a:gd name="connsiteY32" fmla="*/ 6673362 h 6858000"/>
              <a:gd name="connsiteX33" fmla="*/ 386862 w 3376246"/>
              <a:gd name="connsiteY3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76246" h="6858000">
                <a:moveTo>
                  <a:pt x="1143000" y="0"/>
                </a:moveTo>
                <a:lnTo>
                  <a:pt x="1143000" y="0"/>
                </a:lnTo>
                <a:cubicBezTo>
                  <a:pt x="1175239" y="23446"/>
                  <a:pt x="1209093" y="44818"/>
                  <a:pt x="1239716" y="70338"/>
                </a:cubicBezTo>
                <a:cubicBezTo>
                  <a:pt x="1257301" y="84992"/>
                  <a:pt x="1274402" y="100247"/>
                  <a:pt x="1292470" y="114300"/>
                </a:cubicBezTo>
                <a:cubicBezTo>
                  <a:pt x="1300811" y="120788"/>
                  <a:pt x="1310823" y="125008"/>
                  <a:pt x="1318846" y="131885"/>
                </a:cubicBezTo>
                <a:cubicBezTo>
                  <a:pt x="1397581" y="199372"/>
                  <a:pt x="1321815" y="137423"/>
                  <a:pt x="1371600" y="193431"/>
                </a:cubicBezTo>
                <a:cubicBezTo>
                  <a:pt x="1461868" y="294984"/>
                  <a:pt x="1391379" y="196723"/>
                  <a:pt x="1459523" y="298938"/>
                </a:cubicBezTo>
                <a:lnTo>
                  <a:pt x="1477108" y="325315"/>
                </a:lnTo>
                <a:lnTo>
                  <a:pt x="1494693" y="351692"/>
                </a:lnTo>
                <a:cubicBezTo>
                  <a:pt x="1515619" y="414471"/>
                  <a:pt x="1501995" y="389023"/>
                  <a:pt x="1529862" y="430823"/>
                </a:cubicBezTo>
                <a:cubicBezTo>
                  <a:pt x="1532793" y="439615"/>
                  <a:pt x="1534153" y="449098"/>
                  <a:pt x="1538654" y="457200"/>
                </a:cubicBezTo>
                <a:cubicBezTo>
                  <a:pt x="1548917" y="475675"/>
                  <a:pt x="1567139" y="489905"/>
                  <a:pt x="1573823" y="509954"/>
                </a:cubicBezTo>
                <a:cubicBezTo>
                  <a:pt x="1576754" y="518746"/>
                  <a:pt x="1578471" y="528041"/>
                  <a:pt x="1582616" y="536331"/>
                </a:cubicBezTo>
                <a:cubicBezTo>
                  <a:pt x="1587342" y="545782"/>
                  <a:pt x="1595908" y="553052"/>
                  <a:pt x="1600200" y="562708"/>
                </a:cubicBezTo>
                <a:cubicBezTo>
                  <a:pt x="1607728" y="579646"/>
                  <a:pt x="1611923" y="597877"/>
                  <a:pt x="1617785" y="615462"/>
                </a:cubicBezTo>
                <a:cubicBezTo>
                  <a:pt x="1620716" y="624254"/>
                  <a:pt x="1621436" y="634127"/>
                  <a:pt x="1626577" y="641838"/>
                </a:cubicBezTo>
                <a:lnTo>
                  <a:pt x="1644162" y="668215"/>
                </a:lnTo>
                <a:cubicBezTo>
                  <a:pt x="1647093" y="679938"/>
                  <a:pt x="1649482" y="691811"/>
                  <a:pt x="1652954" y="703385"/>
                </a:cubicBezTo>
                <a:cubicBezTo>
                  <a:pt x="1658280" y="721139"/>
                  <a:pt x="1670539" y="756138"/>
                  <a:pt x="1670539" y="756138"/>
                </a:cubicBezTo>
                <a:cubicBezTo>
                  <a:pt x="1673470" y="776654"/>
                  <a:pt x="1676592" y="797143"/>
                  <a:pt x="1679331" y="817685"/>
                </a:cubicBezTo>
                <a:cubicBezTo>
                  <a:pt x="1688850" y="889080"/>
                  <a:pt x="1688123" y="865575"/>
                  <a:pt x="1688123" y="905608"/>
                </a:cubicBezTo>
                <a:lnTo>
                  <a:pt x="2848708" y="553915"/>
                </a:lnTo>
                <a:lnTo>
                  <a:pt x="3376246" y="2259623"/>
                </a:lnTo>
                <a:lnTo>
                  <a:pt x="2048608" y="2734408"/>
                </a:lnTo>
                <a:lnTo>
                  <a:pt x="2242039" y="3710354"/>
                </a:lnTo>
                <a:lnTo>
                  <a:pt x="2145323" y="4554415"/>
                </a:lnTo>
                <a:lnTo>
                  <a:pt x="1969477" y="5240215"/>
                </a:lnTo>
                <a:lnTo>
                  <a:pt x="1776046" y="5732585"/>
                </a:lnTo>
                <a:lnTo>
                  <a:pt x="1160585" y="5143500"/>
                </a:lnTo>
                <a:lnTo>
                  <a:pt x="0" y="6022731"/>
                </a:lnTo>
                <a:cubicBezTo>
                  <a:pt x="8792" y="6046177"/>
                  <a:pt x="15179" y="6070672"/>
                  <a:pt x="26377" y="6093069"/>
                </a:cubicBezTo>
                <a:cubicBezTo>
                  <a:pt x="35828" y="6111972"/>
                  <a:pt x="61546" y="6145823"/>
                  <a:pt x="61546" y="6145823"/>
                </a:cubicBezTo>
                <a:lnTo>
                  <a:pt x="527539" y="6673362"/>
                </a:lnTo>
                <a:lnTo>
                  <a:pt x="386862" y="68580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1892148" y="0"/>
            <a:ext cx="1264290" cy="6849208"/>
          </a:xfrm>
          <a:custGeom>
            <a:avLst/>
            <a:gdLst>
              <a:gd name="connsiteX0" fmla="*/ 420229 w 1264290"/>
              <a:gd name="connsiteY0" fmla="*/ 0 h 6849208"/>
              <a:gd name="connsiteX1" fmla="*/ 121290 w 1264290"/>
              <a:gd name="connsiteY1" fmla="*/ 958362 h 6849208"/>
              <a:gd name="connsiteX2" fmla="*/ 15783 w 1264290"/>
              <a:gd name="connsiteY2" fmla="*/ 3015762 h 6849208"/>
              <a:gd name="connsiteX3" fmla="*/ 437814 w 1264290"/>
              <a:gd name="connsiteY3" fmla="*/ 4941277 h 6849208"/>
              <a:gd name="connsiteX4" fmla="*/ 1026898 w 1264290"/>
              <a:gd name="connsiteY4" fmla="*/ 6418385 h 6849208"/>
              <a:gd name="connsiteX5" fmla="*/ 1264290 w 1264290"/>
              <a:gd name="connsiteY5" fmla="*/ 6849208 h 684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4290" h="6849208">
                <a:moveTo>
                  <a:pt x="420229" y="0"/>
                </a:moveTo>
                <a:cubicBezTo>
                  <a:pt x="304463" y="227867"/>
                  <a:pt x="188698" y="455735"/>
                  <a:pt x="121290" y="958362"/>
                </a:cubicBezTo>
                <a:cubicBezTo>
                  <a:pt x="53882" y="1460989"/>
                  <a:pt x="-36971" y="2351943"/>
                  <a:pt x="15783" y="3015762"/>
                </a:cubicBezTo>
                <a:cubicBezTo>
                  <a:pt x="68537" y="3679581"/>
                  <a:pt x="269295" y="4374173"/>
                  <a:pt x="437814" y="4941277"/>
                </a:cubicBezTo>
                <a:cubicBezTo>
                  <a:pt x="606333" y="5508381"/>
                  <a:pt x="889152" y="6100397"/>
                  <a:pt x="1026898" y="6418385"/>
                </a:cubicBezTo>
                <a:cubicBezTo>
                  <a:pt x="1164644" y="6736374"/>
                  <a:pt x="1214467" y="6792791"/>
                  <a:pt x="1264290" y="6849208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6699738" y="0"/>
            <a:ext cx="2597474" cy="6840415"/>
          </a:xfrm>
          <a:custGeom>
            <a:avLst/>
            <a:gdLst>
              <a:gd name="connsiteX0" fmla="*/ 1433147 w 2597474"/>
              <a:gd name="connsiteY0" fmla="*/ 0 h 6840415"/>
              <a:gd name="connsiteX1" fmla="*/ 2206870 w 2597474"/>
              <a:gd name="connsiteY1" fmla="*/ 1186962 h 6840415"/>
              <a:gd name="connsiteX2" fmla="*/ 2576147 w 2597474"/>
              <a:gd name="connsiteY2" fmla="*/ 2690446 h 6840415"/>
              <a:gd name="connsiteX3" fmla="*/ 2523393 w 2597474"/>
              <a:gd name="connsiteY3" fmla="*/ 3481754 h 6840415"/>
              <a:gd name="connsiteX4" fmla="*/ 2277208 w 2597474"/>
              <a:gd name="connsiteY4" fmla="*/ 4536831 h 6840415"/>
              <a:gd name="connsiteX5" fmla="*/ 1820008 w 2597474"/>
              <a:gd name="connsiteY5" fmla="*/ 5495192 h 6840415"/>
              <a:gd name="connsiteX6" fmla="*/ 1055077 w 2597474"/>
              <a:gd name="connsiteY6" fmla="*/ 6251331 h 6840415"/>
              <a:gd name="connsiteX7" fmla="*/ 298939 w 2597474"/>
              <a:gd name="connsiteY7" fmla="*/ 6734908 h 6840415"/>
              <a:gd name="connsiteX8" fmla="*/ 0 w 2597474"/>
              <a:gd name="connsiteY8" fmla="*/ 6840415 h 684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474" h="6840415">
                <a:moveTo>
                  <a:pt x="1433147" y="0"/>
                </a:moveTo>
                <a:cubicBezTo>
                  <a:pt x="1724758" y="369277"/>
                  <a:pt x="2016370" y="738554"/>
                  <a:pt x="2206870" y="1186962"/>
                </a:cubicBezTo>
                <a:cubicBezTo>
                  <a:pt x="2397370" y="1635370"/>
                  <a:pt x="2523393" y="2307981"/>
                  <a:pt x="2576147" y="2690446"/>
                </a:cubicBezTo>
                <a:cubicBezTo>
                  <a:pt x="2628901" y="3072911"/>
                  <a:pt x="2573216" y="3174023"/>
                  <a:pt x="2523393" y="3481754"/>
                </a:cubicBezTo>
                <a:cubicBezTo>
                  <a:pt x="2473570" y="3789485"/>
                  <a:pt x="2394439" y="4201258"/>
                  <a:pt x="2277208" y="4536831"/>
                </a:cubicBezTo>
                <a:cubicBezTo>
                  <a:pt x="2159977" y="4872404"/>
                  <a:pt x="2023696" y="5209442"/>
                  <a:pt x="1820008" y="5495192"/>
                </a:cubicBezTo>
                <a:cubicBezTo>
                  <a:pt x="1616320" y="5780942"/>
                  <a:pt x="1308589" y="6044712"/>
                  <a:pt x="1055077" y="6251331"/>
                </a:cubicBezTo>
                <a:cubicBezTo>
                  <a:pt x="801565" y="6457950"/>
                  <a:pt x="474785" y="6636727"/>
                  <a:pt x="298939" y="6734908"/>
                </a:cubicBezTo>
                <a:cubicBezTo>
                  <a:pt x="123093" y="6833089"/>
                  <a:pt x="61546" y="6836752"/>
                  <a:pt x="0" y="6840415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2683812" y="0"/>
            <a:ext cx="5886926" cy="6426923"/>
          </a:xfrm>
          <a:custGeom>
            <a:avLst/>
            <a:gdLst>
              <a:gd name="connsiteX0" fmla="*/ 542965 w 5886926"/>
              <a:gd name="connsiteY0" fmla="*/ 16760 h 6452475"/>
              <a:gd name="connsiteX1" fmla="*/ 24219 w 5886926"/>
              <a:gd name="connsiteY1" fmla="*/ 1282852 h 6452475"/>
              <a:gd name="connsiteX2" fmla="*/ 112142 w 5886926"/>
              <a:gd name="connsiteY2" fmla="*/ 3058898 h 6452475"/>
              <a:gd name="connsiteX3" fmla="*/ 349534 w 5886926"/>
              <a:gd name="connsiteY3" fmla="*/ 4043637 h 6452475"/>
              <a:gd name="connsiteX4" fmla="*/ 507796 w 5886926"/>
              <a:gd name="connsiteY4" fmla="*/ 5353690 h 6452475"/>
              <a:gd name="connsiteX5" fmla="*/ 1633211 w 5886926"/>
              <a:gd name="connsiteY5" fmla="*/ 6294467 h 6452475"/>
              <a:gd name="connsiteX6" fmla="*/ 3259788 w 5886926"/>
              <a:gd name="connsiteY6" fmla="*/ 6408767 h 6452475"/>
              <a:gd name="connsiteX7" fmla="*/ 4710519 w 5886926"/>
              <a:gd name="connsiteY7" fmla="*/ 5837267 h 6452475"/>
              <a:gd name="connsiteX8" fmla="*/ 5325980 w 5886926"/>
              <a:gd name="connsiteY8" fmla="*/ 4966829 h 6452475"/>
              <a:gd name="connsiteX9" fmla="*/ 5835934 w 5886926"/>
              <a:gd name="connsiteY9" fmla="*/ 3560060 h 6452475"/>
              <a:gd name="connsiteX10" fmla="*/ 5827142 w 5886926"/>
              <a:gd name="connsiteY10" fmla="*/ 1933483 h 6452475"/>
              <a:gd name="connsiteX11" fmla="*/ 5466657 w 5886926"/>
              <a:gd name="connsiteY11" fmla="*/ 825652 h 6452475"/>
              <a:gd name="connsiteX12" fmla="*/ 4789650 w 5886926"/>
              <a:gd name="connsiteY12" fmla="*/ 87098 h 6452475"/>
              <a:gd name="connsiteX13" fmla="*/ 4754480 w 5886926"/>
              <a:gd name="connsiteY13" fmla="*/ 43137 h 64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6926" h="6452475">
                <a:moveTo>
                  <a:pt x="542965" y="16760"/>
                </a:moveTo>
                <a:cubicBezTo>
                  <a:pt x="319494" y="396294"/>
                  <a:pt x="96023" y="775829"/>
                  <a:pt x="24219" y="1282852"/>
                </a:cubicBezTo>
                <a:cubicBezTo>
                  <a:pt x="-47585" y="1789875"/>
                  <a:pt x="57923" y="2598767"/>
                  <a:pt x="112142" y="3058898"/>
                </a:cubicBezTo>
                <a:cubicBezTo>
                  <a:pt x="166361" y="3519029"/>
                  <a:pt x="283592" y="3661172"/>
                  <a:pt x="349534" y="4043637"/>
                </a:cubicBezTo>
                <a:cubicBezTo>
                  <a:pt x="415476" y="4426102"/>
                  <a:pt x="293850" y="4978552"/>
                  <a:pt x="507796" y="5353690"/>
                </a:cubicBezTo>
                <a:cubicBezTo>
                  <a:pt x="721742" y="5728828"/>
                  <a:pt x="1174546" y="6118621"/>
                  <a:pt x="1633211" y="6294467"/>
                </a:cubicBezTo>
                <a:cubicBezTo>
                  <a:pt x="2091876" y="6470313"/>
                  <a:pt x="2746903" y="6484967"/>
                  <a:pt x="3259788" y="6408767"/>
                </a:cubicBezTo>
                <a:cubicBezTo>
                  <a:pt x="3772673" y="6332567"/>
                  <a:pt x="4366154" y="6077590"/>
                  <a:pt x="4710519" y="5837267"/>
                </a:cubicBezTo>
                <a:cubicBezTo>
                  <a:pt x="5054884" y="5596944"/>
                  <a:pt x="5138411" y="5346363"/>
                  <a:pt x="5325980" y="4966829"/>
                </a:cubicBezTo>
                <a:cubicBezTo>
                  <a:pt x="5513549" y="4587295"/>
                  <a:pt x="5752407" y="4065618"/>
                  <a:pt x="5835934" y="3560060"/>
                </a:cubicBezTo>
                <a:cubicBezTo>
                  <a:pt x="5919461" y="3054502"/>
                  <a:pt x="5888688" y="2389218"/>
                  <a:pt x="5827142" y="1933483"/>
                </a:cubicBezTo>
                <a:cubicBezTo>
                  <a:pt x="5765596" y="1477748"/>
                  <a:pt x="5639572" y="1133383"/>
                  <a:pt x="5466657" y="825652"/>
                </a:cubicBezTo>
                <a:cubicBezTo>
                  <a:pt x="5293742" y="517921"/>
                  <a:pt x="4908346" y="217517"/>
                  <a:pt x="4789650" y="87098"/>
                </a:cubicBezTo>
                <a:cubicBezTo>
                  <a:pt x="4670954" y="-43321"/>
                  <a:pt x="4712717" y="-92"/>
                  <a:pt x="4754480" y="431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44689" y="217371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FL100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353404" y="217371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FL090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177308" y="220112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FL070</a:t>
            </a:r>
          </a:p>
        </p:txBody>
      </p:sp>
      <p:pic>
        <p:nvPicPr>
          <p:cNvPr id="20" name="Picture 2" descr="http://2.bp.blogspot.com/_9JlIA13FIzw/SxL8hKhlUUI/AAAAAAAAAJg/q8wR5xZJHgQ/s1600/Blog-Scene-AirspaceDepic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742" y="5522208"/>
            <a:ext cx="1755778" cy="13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tar: 4 Points 20"/>
          <p:cNvSpPr/>
          <p:nvPr/>
        </p:nvSpPr>
        <p:spPr>
          <a:xfrm>
            <a:off x="914400" y="509954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4 Points 21"/>
          <p:cNvSpPr/>
          <p:nvPr/>
        </p:nvSpPr>
        <p:spPr>
          <a:xfrm>
            <a:off x="137786" y="4289262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4 Points 22"/>
          <p:cNvSpPr/>
          <p:nvPr/>
        </p:nvSpPr>
        <p:spPr>
          <a:xfrm>
            <a:off x="1331146" y="5906991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4 Points 23"/>
          <p:cNvSpPr/>
          <p:nvPr/>
        </p:nvSpPr>
        <p:spPr>
          <a:xfrm>
            <a:off x="8505280" y="5769831"/>
            <a:ext cx="274320" cy="274320"/>
          </a:xfrm>
          <a:prstGeom prst="star4">
            <a:avLst>
              <a:gd name="adj" fmla="val 2397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4 Points 24"/>
          <p:cNvSpPr/>
          <p:nvPr/>
        </p:nvSpPr>
        <p:spPr>
          <a:xfrm>
            <a:off x="1525865" y="6432231"/>
            <a:ext cx="274320" cy="274320"/>
          </a:xfrm>
          <a:prstGeom prst="star4">
            <a:avLst>
              <a:gd name="adj" fmla="val 2397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4 Points 25"/>
          <p:cNvSpPr/>
          <p:nvPr/>
        </p:nvSpPr>
        <p:spPr>
          <a:xfrm>
            <a:off x="11282631" y="784274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/>
          <p:cNvSpPr/>
          <p:nvPr/>
        </p:nvSpPr>
        <p:spPr>
          <a:xfrm>
            <a:off x="10518111" y="3267592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4 Points 27"/>
          <p:cNvSpPr/>
          <p:nvPr/>
        </p:nvSpPr>
        <p:spPr>
          <a:xfrm>
            <a:off x="609644" y="2923315"/>
            <a:ext cx="274320" cy="274320"/>
          </a:xfrm>
          <a:prstGeom prst="star4">
            <a:avLst>
              <a:gd name="adj" fmla="val 23975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54374" y="337352"/>
                <a:ext cx="575863" cy="2853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74" y="337352"/>
                <a:ext cx="575863" cy="285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10684" y="4426422"/>
                <a:ext cx="575862" cy="28578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4" y="4426422"/>
                <a:ext cx="575862" cy="285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583367" y="5971636"/>
                <a:ext cx="575862" cy="28668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7" y="5971636"/>
                <a:ext cx="575862" cy="286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0655271" y="3438621"/>
                <a:ext cx="575862" cy="2850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271" y="3438621"/>
                <a:ext cx="575862" cy="285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433144" y="915894"/>
                <a:ext cx="575862" cy="28956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3144" y="915894"/>
                <a:ext cx="575862" cy="289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53860" y="3048108"/>
                <a:ext cx="585481" cy="28302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MKE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0" y="3048108"/>
                <a:ext cx="585481" cy="2830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731032" y="5759971"/>
                <a:ext cx="627736" cy="2841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MDW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32" y="5759971"/>
                <a:ext cx="627736" cy="2841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36406" y="6509238"/>
                <a:ext cx="633570" cy="2837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MDW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06" y="6509238"/>
                <a:ext cx="633570" cy="2837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tar: 4 Points 36"/>
          <p:cNvSpPr/>
          <p:nvPr/>
        </p:nvSpPr>
        <p:spPr>
          <a:xfrm>
            <a:off x="1771094" y="852854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/>
          <p:cNvSpPr/>
          <p:nvPr/>
        </p:nvSpPr>
        <p:spPr>
          <a:xfrm>
            <a:off x="2590916" y="958362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4 Points 38"/>
          <p:cNvSpPr/>
          <p:nvPr/>
        </p:nvSpPr>
        <p:spPr>
          <a:xfrm>
            <a:off x="3454790" y="994445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/>
          <p:cNvSpPr/>
          <p:nvPr/>
        </p:nvSpPr>
        <p:spPr>
          <a:xfrm>
            <a:off x="2615076" y="161879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/>
          <p:cNvSpPr/>
          <p:nvPr/>
        </p:nvSpPr>
        <p:spPr>
          <a:xfrm>
            <a:off x="3558598" y="175595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4 Points 41"/>
          <p:cNvSpPr/>
          <p:nvPr/>
        </p:nvSpPr>
        <p:spPr>
          <a:xfrm>
            <a:off x="4493500" y="1051827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4 Points 42"/>
          <p:cNvSpPr/>
          <p:nvPr/>
        </p:nvSpPr>
        <p:spPr>
          <a:xfrm>
            <a:off x="5735985" y="1189471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4 Points 43"/>
          <p:cNvSpPr/>
          <p:nvPr/>
        </p:nvSpPr>
        <p:spPr>
          <a:xfrm>
            <a:off x="6663449" y="175595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4 Points 44"/>
          <p:cNvSpPr/>
          <p:nvPr/>
        </p:nvSpPr>
        <p:spPr>
          <a:xfrm>
            <a:off x="7070081" y="2453473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21" idx="3"/>
            <a:endCxn id="37" idx="1"/>
          </p:cNvCxnSpPr>
          <p:nvPr/>
        </p:nvCxnSpPr>
        <p:spPr>
          <a:xfrm>
            <a:off x="1188720" y="647114"/>
            <a:ext cx="582374" cy="2743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7" idx="3"/>
            <a:endCxn id="38" idx="1"/>
          </p:cNvCxnSpPr>
          <p:nvPr/>
        </p:nvCxnSpPr>
        <p:spPr>
          <a:xfrm>
            <a:off x="1908254" y="921434"/>
            <a:ext cx="682662" cy="10550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8" idx="3"/>
            <a:endCxn id="39" idx="1"/>
          </p:cNvCxnSpPr>
          <p:nvPr/>
        </p:nvCxnSpPr>
        <p:spPr>
          <a:xfrm>
            <a:off x="2728076" y="1026942"/>
            <a:ext cx="726714" cy="3608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3"/>
            <a:endCxn id="42" idx="1"/>
          </p:cNvCxnSpPr>
          <p:nvPr/>
        </p:nvCxnSpPr>
        <p:spPr>
          <a:xfrm>
            <a:off x="3591950" y="1063025"/>
            <a:ext cx="901550" cy="573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3"/>
            <a:endCxn id="43" idx="1"/>
          </p:cNvCxnSpPr>
          <p:nvPr/>
        </p:nvCxnSpPr>
        <p:spPr>
          <a:xfrm>
            <a:off x="4630660" y="1120407"/>
            <a:ext cx="1105325" cy="1376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3"/>
            <a:endCxn id="44" idx="1"/>
          </p:cNvCxnSpPr>
          <p:nvPr/>
        </p:nvCxnSpPr>
        <p:spPr>
          <a:xfrm>
            <a:off x="5873145" y="1258051"/>
            <a:ext cx="790304" cy="56647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2"/>
            <a:endCxn id="45" idx="0"/>
          </p:cNvCxnSpPr>
          <p:nvPr/>
        </p:nvCxnSpPr>
        <p:spPr>
          <a:xfrm>
            <a:off x="6732029" y="1893110"/>
            <a:ext cx="406632" cy="56036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2"/>
            <a:endCxn id="40" idx="0"/>
          </p:cNvCxnSpPr>
          <p:nvPr/>
        </p:nvCxnSpPr>
        <p:spPr>
          <a:xfrm>
            <a:off x="2659496" y="1095522"/>
            <a:ext cx="24160" cy="523268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0" idx="2"/>
          </p:cNvCxnSpPr>
          <p:nvPr/>
        </p:nvCxnSpPr>
        <p:spPr>
          <a:xfrm>
            <a:off x="2683656" y="1755950"/>
            <a:ext cx="269154" cy="82718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2"/>
            <a:endCxn id="41" idx="0"/>
          </p:cNvCxnSpPr>
          <p:nvPr/>
        </p:nvCxnSpPr>
        <p:spPr>
          <a:xfrm>
            <a:off x="3523370" y="1131605"/>
            <a:ext cx="103808" cy="624345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2"/>
          </p:cNvCxnSpPr>
          <p:nvPr/>
        </p:nvCxnSpPr>
        <p:spPr>
          <a:xfrm>
            <a:off x="3627178" y="1893110"/>
            <a:ext cx="415547" cy="8871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07147">
            <a:off x="5632139" y="565898"/>
            <a:ext cx="497817" cy="995634"/>
          </a:xfrm>
          <a:prstGeom prst="rect">
            <a:avLst/>
          </a:prstGeom>
        </p:spPr>
      </p:pic>
      <p:sp>
        <p:nvSpPr>
          <p:cNvPr id="59" name="Isosceles Triangle 58"/>
          <p:cNvSpPr/>
          <p:nvPr/>
        </p:nvSpPr>
        <p:spPr>
          <a:xfrm rot="5400000">
            <a:off x="4440473" y="2683794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 rot="5400000">
            <a:off x="4476762" y="2818316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6200000">
            <a:off x="6202324" y="2349892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 rot="16200000">
            <a:off x="6258397" y="2547488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 rot="16200000">
            <a:off x="6274478" y="2761314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/>
          <p:cNvSpPr/>
          <p:nvPr/>
        </p:nvSpPr>
        <p:spPr>
          <a:xfrm>
            <a:off x="4680785" y="2534720"/>
            <a:ext cx="1694984" cy="482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 East Flow</a:t>
            </a:r>
          </a:p>
        </p:txBody>
      </p:sp>
      <p:sp>
        <p:nvSpPr>
          <p:cNvPr id="65" name="Arrow: Right 64"/>
          <p:cNvSpPr/>
          <p:nvPr/>
        </p:nvSpPr>
        <p:spPr>
          <a:xfrm flipH="1">
            <a:off x="4626079" y="3617296"/>
            <a:ext cx="1745327" cy="482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ORD West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peech Bubble: Rectangle with Corners Rounded 65"/>
              <p:cNvSpPr/>
              <p:nvPr/>
            </p:nvSpPr>
            <p:spPr>
              <a:xfrm>
                <a:off x="7235344" y="1443777"/>
                <a:ext cx="1718489" cy="766355"/>
              </a:xfrm>
              <a:prstGeom prst="wedgeRoundRectCallout">
                <a:avLst>
                  <a:gd name="adj1" fmla="val -51531"/>
                  <a:gd name="adj2" fmla="val 831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/>
                  <a:t>End of STAR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b="1" dirty="0"/>
                  <a:t> Radar vectors to intercept ILS</a:t>
                </a:r>
              </a:p>
            </p:txBody>
          </p:sp>
        </mc:Choice>
        <mc:Fallback xmlns="">
          <p:sp>
            <p:nvSpPr>
              <p:cNvPr id="66" name="Speech Bubble: Rectangle with Corners Rounded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344" y="1443777"/>
                <a:ext cx="1718489" cy="766355"/>
              </a:xfrm>
              <a:prstGeom prst="wedgeRoundRectCallout">
                <a:avLst>
                  <a:gd name="adj1" fmla="val -51531"/>
                  <a:gd name="adj2" fmla="val 83151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Speech Bubble: Rectangle with Corners Rounded 69"/>
          <p:cNvSpPr/>
          <p:nvPr/>
        </p:nvSpPr>
        <p:spPr>
          <a:xfrm>
            <a:off x="899637" y="1247288"/>
            <a:ext cx="1608594" cy="766355"/>
          </a:xfrm>
          <a:prstGeom prst="wedgeRoundRectCallout">
            <a:avLst>
              <a:gd name="adj1" fmla="val -37247"/>
              <a:gd name="adj2" fmla="val -1199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Arrival fix</a:t>
            </a:r>
          </a:p>
          <a:p>
            <a:pPr algn="ctr"/>
            <a:r>
              <a:rPr lang="en-US" sz="1400" b="1" dirty="0"/>
              <a:t>Enters TRACON</a:t>
            </a:r>
          </a:p>
          <a:p>
            <a:pPr algn="ctr"/>
            <a:r>
              <a:rPr lang="en-US" sz="1400" b="1" dirty="0"/>
              <a:t>STAR begins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1622157" y="92873"/>
            <a:ext cx="230278" cy="759981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002228" y="101113"/>
            <a:ext cx="1525139" cy="972725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tar: 4 Points 72"/>
          <p:cNvSpPr/>
          <p:nvPr/>
        </p:nvSpPr>
        <p:spPr>
          <a:xfrm>
            <a:off x="6997529" y="3025238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7355368" y="3049037"/>
            <a:ext cx="1295843" cy="766355"/>
          </a:xfrm>
          <a:prstGeom prst="wedgeRoundRectCallout">
            <a:avLst>
              <a:gd name="adj1" fmla="val -66232"/>
              <a:gd name="adj2" fmla="val -41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IAF</a:t>
            </a:r>
          </a:p>
          <a:p>
            <a:pPr algn="ctr"/>
            <a:r>
              <a:rPr lang="en-US" sz="1400" b="1" dirty="0"/>
              <a:t>ILS captured</a:t>
            </a:r>
          </a:p>
          <a:p>
            <a:pPr algn="ctr"/>
            <a:r>
              <a:rPr lang="en-US" sz="1400" b="1" dirty="0"/>
              <a:t>IAP begins</a:t>
            </a:r>
          </a:p>
        </p:txBody>
      </p:sp>
      <p:sp>
        <p:nvSpPr>
          <p:cNvPr id="75" name="Star: 4 Points 74"/>
          <p:cNvSpPr/>
          <p:nvPr/>
        </p:nvSpPr>
        <p:spPr>
          <a:xfrm>
            <a:off x="5946201" y="3031784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5989906" y="3297864"/>
            <a:ext cx="572028" cy="358530"/>
          </a:xfrm>
          <a:prstGeom prst="wedgeRoundRectCallout">
            <a:avLst>
              <a:gd name="adj1" fmla="val -42711"/>
              <a:gd name="adj2" fmla="val -80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FAF</a:t>
            </a:r>
          </a:p>
        </p:txBody>
      </p:sp>
      <p:sp>
        <p:nvSpPr>
          <p:cNvPr id="77" name="Star: 4 Points 76"/>
          <p:cNvSpPr/>
          <p:nvPr/>
        </p:nvSpPr>
        <p:spPr>
          <a:xfrm>
            <a:off x="1165674" y="5384739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peech Bubble: Rectangle with Corners Rounded 77"/>
          <p:cNvSpPr/>
          <p:nvPr/>
        </p:nvSpPr>
        <p:spPr>
          <a:xfrm>
            <a:off x="1177108" y="5631437"/>
            <a:ext cx="1467401" cy="377196"/>
          </a:xfrm>
          <a:prstGeom prst="wedgeRoundRectCallout">
            <a:avLst>
              <a:gd name="adj1" fmla="val -42711"/>
              <a:gd name="adj2" fmla="val -80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Departure fix</a:t>
            </a:r>
          </a:p>
        </p:txBody>
      </p:sp>
      <p:sp>
        <p:nvSpPr>
          <p:cNvPr id="79" name="Freeform: Shape 78"/>
          <p:cNvSpPr/>
          <p:nvPr/>
        </p:nvSpPr>
        <p:spPr>
          <a:xfrm>
            <a:off x="1272539" y="3487230"/>
            <a:ext cx="3956953" cy="1915349"/>
          </a:xfrm>
          <a:custGeom>
            <a:avLst/>
            <a:gdLst>
              <a:gd name="connsiteX0" fmla="*/ 3939540 w 3939540"/>
              <a:gd name="connsiteY0" fmla="*/ 83518 h 1919938"/>
              <a:gd name="connsiteX1" fmla="*/ 2316480 w 3939540"/>
              <a:gd name="connsiteY1" fmla="*/ 213058 h 1919938"/>
              <a:gd name="connsiteX2" fmla="*/ 0 w 3939540"/>
              <a:gd name="connsiteY2" fmla="*/ 1919938 h 19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9540" h="1919938">
                <a:moveTo>
                  <a:pt x="3939540" y="83518"/>
                </a:moveTo>
                <a:cubicBezTo>
                  <a:pt x="3456305" y="-4747"/>
                  <a:pt x="2973070" y="-93012"/>
                  <a:pt x="2316480" y="213058"/>
                </a:cubicBezTo>
                <a:cubicBezTo>
                  <a:pt x="1659890" y="519128"/>
                  <a:pt x="829945" y="1219533"/>
                  <a:pt x="0" y="1919938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peech Bubble: Rectangle with Corners Rounded 79"/>
          <p:cNvSpPr/>
          <p:nvPr/>
        </p:nvSpPr>
        <p:spPr>
          <a:xfrm>
            <a:off x="2631382" y="4614380"/>
            <a:ext cx="1467401" cy="572745"/>
          </a:xfrm>
          <a:prstGeom prst="wedgeRoundRectCallout">
            <a:avLst>
              <a:gd name="adj1" fmla="val -42711"/>
              <a:gd name="adj2" fmla="val -80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Hit assigned altitude</a:t>
            </a:r>
          </a:p>
        </p:txBody>
      </p:sp>
      <p:sp>
        <p:nvSpPr>
          <p:cNvPr id="81" name="Speech Bubble: Rectangle with Corners Rounded 80"/>
          <p:cNvSpPr/>
          <p:nvPr/>
        </p:nvSpPr>
        <p:spPr>
          <a:xfrm>
            <a:off x="2088795" y="3028332"/>
            <a:ext cx="1467401" cy="572745"/>
          </a:xfrm>
          <a:prstGeom prst="wedgeRoundRectCallout">
            <a:avLst>
              <a:gd name="adj1" fmla="val 59589"/>
              <a:gd name="adj2" fmla="val 494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Hit assigned turn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594661">
            <a:off x="783256" y="272939"/>
            <a:ext cx="497817" cy="995634"/>
          </a:xfrm>
          <a:prstGeom prst="rect">
            <a:avLst/>
          </a:prstGeom>
        </p:spPr>
      </p:pic>
      <p:pic>
        <p:nvPicPr>
          <p:cNvPr id="87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133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"/>
                            </p:stCondLst>
                            <p:childTnLst>
                              <p:par>
                                <p:cTn id="2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70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-53378" y="-30800"/>
            <a:ext cx="12245377" cy="69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reeform: Shape 57"/>
          <p:cNvSpPr/>
          <p:nvPr/>
        </p:nvSpPr>
        <p:spPr>
          <a:xfrm>
            <a:off x="144780" y="2240280"/>
            <a:ext cx="8557260" cy="4183380"/>
          </a:xfrm>
          <a:custGeom>
            <a:avLst/>
            <a:gdLst>
              <a:gd name="connsiteX0" fmla="*/ 5128260 w 8557260"/>
              <a:gd name="connsiteY0" fmla="*/ 1089660 h 4183380"/>
              <a:gd name="connsiteX1" fmla="*/ 3520440 w 8557260"/>
              <a:gd name="connsiteY1" fmla="*/ 769620 h 4183380"/>
              <a:gd name="connsiteX2" fmla="*/ 2423160 w 8557260"/>
              <a:gd name="connsiteY2" fmla="*/ 632460 h 4183380"/>
              <a:gd name="connsiteX3" fmla="*/ 670560 w 8557260"/>
              <a:gd name="connsiteY3" fmla="*/ 0 h 4183380"/>
              <a:gd name="connsiteX4" fmla="*/ 655320 w 8557260"/>
              <a:gd name="connsiteY4" fmla="*/ 1264920 h 4183380"/>
              <a:gd name="connsiteX5" fmla="*/ 0 w 8557260"/>
              <a:gd name="connsiteY5" fmla="*/ 1478280 h 4183380"/>
              <a:gd name="connsiteX6" fmla="*/ 487680 w 8557260"/>
              <a:gd name="connsiteY6" fmla="*/ 3322320 h 4183380"/>
              <a:gd name="connsiteX7" fmla="*/ 1143000 w 8557260"/>
              <a:gd name="connsiteY7" fmla="*/ 3200400 h 4183380"/>
              <a:gd name="connsiteX8" fmla="*/ 1508760 w 8557260"/>
              <a:gd name="connsiteY8" fmla="*/ 4160520 h 4183380"/>
              <a:gd name="connsiteX9" fmla="*/ 6972300 w 8557260"/>
              <a:gd name="connsiteY9" fmla="*/ 4183380 h 4183380"/>
              <a:gd name="connsiteX10" fmla="*/ 8557260 w 8557260"/>
              <a:gd name="connsiteY10" fmla="*/ 4130040 h 4183380"/>
              <a:gd name="connsiteX11" fmla="*/ 5128260 w 8557260"/>
              <a:gd name="connsiteY11" fmla="*/ 108966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57260" h="4183380">
                <a:moveTo>
                  <a:pt x="5128260" y="1089660"/>
                </a:moveTo>
                <a:lnTo>
                  <a:pt x="3520440" y="769620"/>
                </a:lnTo>
                <a:lnTo>
                  <a:pt x="2423160" y="632460"/>
                </a:lnTo>
                <a:lnTo>
                  <a:pt x="670560" y="0"/>
                </a:lnTo>
                <a:lnTo>
                  <a:pt x="655320" y="1264920"/>
                </a:lnTo>
                <a:lnTo>
                  <a:pt x="0" y="1478280"/>
                </a:lnTo>
                <a:lnTo>
                  <a:pt x="487680" y="3322320"/>
                </a:lnTo>
                <a:lnTo>
                  <a:pt x="1143000" y="3200400"/>
                </a:lnTo>
                <a:lnTo>
                  <a:pt x="1508760" y="4160520"/>
                </a:lnTo>
                <a:lnTo>
                  <a:pt x="6972300" y="4183380"/>
                </a:lnTo>
                <a:lnTo>
                  <a:pt x="8557260" y="4130040"/>
                </a:lnTo>
                <a:lnTo>
                  <a:pt x="5128260" y="108966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4" name="Isosceles Triangle 2073"/>
          <p:cNvSpPr/>
          <p:nvPr/>
        </p:nvSpPr>
        <p:spPr>
          <a:xfrm rot="5400000">
            <a:off x="4474275" y="2355965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502" y="3072245"/>
            <a:ext cx="444674" cy="557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9193" y="1922318"/>
            <a:ext cx="246541" cy="335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698" y="4063093"/>
            <a:ext cx="400731" cy="363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64622" y="1763828"/>
            <a:ext cx="65274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MKE</a:t>
            </a:r>
          </a:p>
        </p:txBody>
      </p:sp>
      <p:sp>
        <p:nvSpPr>
          <p:cNvPr id="9" name="Rectangle 8"/>
          <p:cNvSpPr/>
          <p:nvPr/>
        </p:nvSpPr>
        <p:spPr>
          <a:xfrm>
            <a:off x="4814875" y="3004642"/>
            <a:ext cx="6639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17208" y="4054022"/>
            <a:ext cx="742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MDW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9273" y="0"/>
            <a:ext cx="1690254" cy="6858000"/>
          </a:xfrm>
          <a:custGeom>
            <a:avLst/>
            <a:gdLst>
              <a:gd name="connsiteX0" fmla="*/ 1149927 w 1690254"/>
              <a:gd name="connsiteY0" fmla="*/ 0 h 6858000"/>
              <a:gd name="connsiteX1" fmla="*/ 734291 w 1690254"/>
              <a:gd name="connsiteY1" fmla="*/ 1690255 h 6858000"/>
              <a:gd name="connsiteX2" fmla="*/ 692727 w 1690254"/>
              <a:gd name="connsiteY2" fmla="*/ 3477491 h 6858000"/>
              <a:gd name="connsiteX3" fmla="*/ 0 w 1690254"/>
              <a:gd name="connsiteY3" fmla="*/ 3726873 h 6858000"/>
              <a:gd name="connsiteX4" fmla="*/ 512618 w 1690254"/>
              <a:gd name="connsiteY4" fmla="*/ 5569527 h 6858000"/>
              <a:gd name="connsiteX5" fmla="*/ 1163782 w 1690254"/>
              <a:gd name="connsiteY5" fmla="*/ 5444836 h 6858000"/>
              <a:gd name="connsiteX6" fmla="*/ 1690254 w 16902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0254" h="6858000">
                <a:moveTo>
                  <a:pt x="1149927" y="0"/>
                </a:moveTo>
                <a:lnTo>
                  <a:pt x="734291" y="1690255"/>
                </a:lnTo>
                <a:lnTo>
                  <a:pt x="692727" y="3477491"/>
                </a:lnTo>
                <a:lnTo>
                  <a:pt x="0" y="3726873"/>
                </a:lnTo>
                <a:lnTo>
                  <a:pt x="512618" y="5569527"/>
                </a:lnTo>
                <a:lnTo>
                  <a:pt x="1163782" y="5444836"/>
                </a:lnTo>
                <a:lnTo>
                  <a:pt x="1690254" y="68580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8466992" y="0"/>
            <a:ext cx="3376246" cy="6858000"/>
          </a:xfrm>
          <a:custGeom>
            <a:avLst/>
            <a:gdLst>
              <a:gd name="connsiteX0" fmla="*/ 1143000 w 3376246"/>
              <a:gd name="connsiteY0" fmla="*/ 0 h 6858000"/>
              <a:gd name="connsiteX1" fmla="*/ 1143000 w 3376246"/>
              <a:gd name="connsiteY1" fmla="*/ 0 h 6858000"/>
              <a:gd name="connsiteX2" fmla="*/ 1239716 w 3376246"/>
              <a:gd name="connsiteY2" fmla="*/ 70338 h 6858000"/>
              <a:gd name="connsiteX3" fmla="*/ 1292470 w 3376246"/>
              <a:gd name="connsiteY3" fmla="*/ 114300 h 6858000"/>
              <a:gd name="connsiteX4" fmla="*/ 1318846 w 3376246"/>
              <a:gd name="connsiteY4" fmla="*/ 131885 h 6858000"/>
              <a:gd name="connsiteX5" fmla="*/ 1371600 w 3376246"/>
              <a:gd name="connsiteY5" fmla="*/ 193431 h 6858000"/>
              <a:gd name="connsiteX6" fmla="*/ 1459523 w 3376246"/>
              <a:gd name="connsiteY6" fmla="*/ 298938 h 6858000"/>
              <a:gd name="connsiteX7" fmla="*/ 1477108 w 3376246"/>
              <a:gd name="connsiteY7" fmla="*/ 325315 h 6858000"/>
              <a:gd name="connsiteX8" fmla="*/ 1494693 w 3376246"/>
              <a:gd name="connsiteY8" fmla="*/ 351692 h 6858000"/>
              <a:gd name="connsiteX9" fmla="*/ 1529862 w 3376246"/>
              <a:gd name="connsiteY9" fmla="*/ 430823 h 6858000"/>
              <a:gd name="connsiteX10" fmla="*/ 1538654 w 3376246"/>
              <a:gd name="connsiteY10" fmla="*/ 457200 h 6858000"/>
              <a:gd name="connsiteX11" fmla="*/ 1573823 w 3376246"/>
              <a:gd name="connsiteY11" fmla="*/ 509954 h 6858000"/>
              <a:gd name="connsiteX12" fmla="*/ 1582616 w 3376246"/>
              <a:gd name="connsiteY12" fmla="*/ 536331 h 6858000"/>
              <a:gd name="connsiteX13" fmla="*/ 1600200 w 3376246"/>
              <a:gd name="connsiteY13" fmla="*/ 562708 h 6858000"/>
              <a:gd name="connsiteX14" fmla="*/ 1617785 w 3376246"/>
              <a:gd name="connsiteY14" fmla="*/ 615462 h 6858000"/>
              <a:gd name="connsiteX15" fmla="*/ 1626577 w 3376246"/>
              <a:gd name="connsiteY15" fmla="*/ 641838 h 6858000"/>
              <a:gd name="connsiteX16" fmla="*/ 1644162 w 3376246"/>
              <a:gd name="connsiteY16" fmla="*/ 668215 h 6858000"/>
              <a:gd name="connsiteX17" fmla="*/ 1652954 w 3376246"/>
              <a:gd name="connsiteY17" fmla="*/ 703385 h 6858000"/>
              <a:gd name="connsiteX18" fmla="*/ 1670539 w 3376246"/>
              <a:gd name="connsiteY18" fmla="*/ 756138 h 6858000"/>
              <a:gd name="connsiteX19" fmla="*/ 1679331 w 3376246"/>
              <a:gd name="connsiteY19" fmla="*/ 817685 h 6858000"/>
              <a:gd name="connsiteX20" fmla="*/ 1688123 w 3376246"/>
              <a:gd name="connsiteY20" fmla="*/ 905608 h 6858000"/>
              <a:gd name="connsiteX21" fmla="*/ 2848708 w 3376246"/>
              <a:gd name="connsiteY21" fmla="*/ 553915 h 6858000"/>
              <a:gd name="connsiteX22" fmla="*/ 3376246 w 3376246"/>
              <a:gd name="connsiteY22" fmla="*/ 2259623 h 6858000"/>
              <a:gd name="connsiteX23" fmla="*/ 2048608 w 3376246"/>
              <a:gd name="connsiteY23" fmla="*/ 2734408 h 6858000"/>
              <a:gd name="connsiteX24" fmla="*/ 2242039 w 3376246"/>
              <a:gd name="connsiteY24" fmla="*/ 3710354 h 6858000"/>
              <a:gd name="connsiteX25" fmla="*/ 2145323 w 3376246"/>
              <a:gd name="connsiteY25" fmla="*/ 4554415 h 6858000"/>
              <a:gd name="connsiteX26" fmla="*/ 1969477 w 3376246"/>
              <a:gd name="connsiteY26" fmla="*/ 5240215 h 6858000"/>
              <a:gd name="connsiteX27" fmla="*/ 1776046 w 3376246"/>
              <a:gd name="connsiteY27" fmla="*/ 5732585 h 6858000"/>
              <a:gd name="connsiteX28" fmla="*/ 1160585 w 3376246"/>
              <a:gd name="connsiteY28" fmla="*/ 5143500 h 6858000"/>
              <a:gd name="connsiteX29" fmla="*/ 0 w 3376246"/>
              <a:gd name="connsiteY29" fmla="*/ 6022731 h 6858000"/>
              <a:gd name="connsiteX30" fmla="*/ 26377 w 3376246"/>
              <a:gd name="connsiteY30" fmla="*/ 6093069 h 6858000"/>
              <a:gd name="connsiteX31" fmla="*/ 61546 w 3376246"/>
              <a:gd name="connsiteY31" fmla="*/ 6145823 h 6858000"/>
              <a:gd name="connsiteX32" fmla="*/ 527539 w 3376246"/>
              <a:gd name="connsiteY32" fmla="*/ 6673362 h 6858000"/>
              <a:gd name="connsiteX33" fmla="*/ 386862 w 3376246"/>
              <a:gd name="connsiteY3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76246" h="6858000">
                <a:moveTo>
                  <a:pt x="1143000" y="0"/>
                </a:moveTo>
                <a:lnTo>
                  <a:pt x="1143000" y="0"/>
                </a:lnTo>
                <a:cubicBezTo>
                  <a:pt x="1175239" y="23446"/>
                  <a:pt x="1209093" y="44818"/>
                  <a:pt x="1239716" y="70338"/>
                </a:cubicBezTo>
                <a:cubicBezTo>
                  <a:pt x="1257301" y="84992"/>
                  <a:pt x="1274402" y="100247"/>
                  <a:pt x="1292470" y="114300"/>
                </a:cubicBezTo>
                <a:cubicBezTo>
                  <a:pt x="1300811" y="120788"/>
                  <a:pt x="1310823" y="125008"/>
                  <a:pt x="1318846" y="131885"/>
                </a:cubicBezTo>
                <a:cubicBezTo>
                  <a:pt x="1397581" y="199372"/>
                  <a:pt x="1321815" y="137423"/>
                  <a:pt x="1371600" y="193431"/>
                </a:cubicBezTo>
                <a:cubicBezTo>
                  <a:pt x="1461868" y="294984"/>
                  <a:pt x="1391379" y="196723"/>
                  <a:pt x="1459523" y="298938"/>
                </a:cubicBezTo>
                <a:lnTo>
                  <a:pt x="1477108" y="325315"/>
                </a:lnTo>
                <a:lnTo>
                  <a:pt x="1494693" y="351692"/>
                </a:lnTo>
                <a:cubicBezTo>
                  <a:pt x="1515619" y="414471"/>
                  <a:pt x="1501995" y="389023"/>
                  <a:pt x="1529862" y="430823"/>
                </a:cubicBezTo>
                <a:cubicBezTo>
                  <a:pt x="1532793" y="439615"/>
                  <a:pt x="1534153" y="449098"/>
                  <a:pt x="1538654" y="457200"/>
                </a:cubicBezTo>
                <a:cubicBezTo>
                  <a:pt x="1548917" y="475675"/>
                  <a:pt x="1567139" y="489905"/>
                  <a:pt x="1573823" y="509954"/>
                </a:cubicBezTo>
                <a:cubicBezTo>
                  <a:pt x="1576754" y="518746"/>
                  <a:pt x="1578471" y="528041"/>
                  <a:pt x="1582616" y="536331"/>
                </a:cubicBezTo>
                <a:cubicBezTo>
                  <a:pt x="1587342" y="545782"/>
                  <a:pt x="1595908" y="553052"/>
                  <a:pt x="1600200" y="562708"/>
                </a:cubicBezTo>
                <a:cubicBezTo>
                  <a:pt x="1607728" y="579646"/>
                  <a:pt x="1611923" y="597877"/>
                  <a:pt x="1617785" y="615462"/>
                </a:cubicBezTo>
                <a:cubicBezTo>
                  <a:pt x="1620716" y="624254"/>
                  <a:pt x="1621436" y="634127"/>
                  <a:pt x="1626577" y="641838"/>
                </a:cubicBezTo>
                <a:lnTo>
                  <a:pt x="1644162" y="668215"/>
                </a:lnTo>
                <a:cubicBezTo>
                  <a:pt x="1647093" y="679938"/>
                  <a:pt x="1649482" y="691811"/>
                  <a:pt x="1652954" y="703385"/>
                </a:cubicBezTo>
                <a:cubicBezTo>
                  <a:pt x="1658280" y="721139"/>
                  <a:pt x="1670539" y="756138"/>
                  <a:pt x="1670539" y="756138"/>
                </a:cubicBezTo>
                <a:cubicBezTo>
                  <a:pt x="1673470" y="776654"/>
                  <a:pt x="1676592" y="797143"/>
                  <a:pt x="1679331" y="817685"/>
                </a:cubicBezTo>
                <a:cubicBezTo>
                  <a:pt x="1688850" y="889080"/>
                  <a:pt x="1688123" y="865575"/>
                  <a:pt x="1688123" y="905608"/>
                </a:cubicBezTo>
                <a:lnTo>
                  <a:pt x="2848708" y="553915"/>
                </a:lnTo>
                <a:lnTo>
                  <a:pt x="3376246" y="2259623"/>
                </a:lnTo>
                <a:lnTo>
                  <a:pt x="2048608" y="2734408"/>
                </a:lnTo>
                <a:lnTo>
                  <a:pt x="2242039" y="3710354"/>
                </a:lnTo>
                <a:lnTo>
                  <a:pt x="2145323" y="4554415"/>
                </a:lnTo>
                <a:lnTo>
                  <a:pt x="1969477" y="5240215"/>
                </a:lnTo>
                <a:lnTo>
                  <a:pt x="1776046" y="5732585"/>
                </a:lnTo>
                <a:lnTo>
                  <a:pt x="1160585" y="5143500"/>
                </a:lnTo>
                <a:lnTo>
                  <a:pt x="0" y="6022731"/>
                </a:lnTo>
                <a:cubicBezTo>
                  <a:pt x="8792" y="6046177"/>
                  <a:pt x="15179" y="6070672"/>
                  <a:pt x="26377" y="6093069"/>
                </a:cubicBezTo>
                <a:cubicBezTo>
                  <a:pt x="35828" y="6111972"/>
                  <a:pt x="61546" y="6145823"/>
                  <a:pt x="61546" y="6145823"/>
                </a:cubicBezTo>
                <a:lnTo>
                  <a:pt x="527539" y="6673362"/>
                </a:lnTo>
                <a:lnTo>
                  <a:pt x="386862" y="68580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/>
          <p:cNvSpPr/>
          <p:nvPr/>
        </p:nvSpPr>
        <p:spPr>
          <a:xfrm>
            <a:off x="1892148" y="0"/>
            <a:ext cx="1264290" cy="6849208"/>
          </a:xfrm>
          <a:custGeom>
            <a:avLst/>
            <a:gdLst>
              <a:gd name="connsiteX0" fmla="*/ 420229 w 1264290"/>
              <a:gd name="connsiteY0" fmla="*/ 0 h 6849208"/>
              <a:gd name="connsiteX1" fmla="*/ 121290 w 1264290"/>
              <a:gd name="connsiteY1" fmla="*/ 958362 h 6849208"/>
              <a:gd name="connsiteX2" fmla="*/ 15783 w 1264290"/>
              <a:gd name="connsiteY2" fmla="*/ 3015762 h 6849208"/>
              <a:gd name="connsiteX3" fmla="*/ 437814 w 1264290"/>
              <a:gd name="connsiteY3" fmla="*/ 4941277 h 6849208"/>
              <a:gd name="connsiteX4" fmla="*/ 1026898 w 1264290"/>
              <a:gd name="connsiteY4" fmla="*/ 6418385 h 6849208"/>
              <a:gd name="connsiteX5" fmla="*/ 1264290 w 1264290"/>
              <a:gd name="connsiteY5" fmla="*/ 6849208 h 684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4290" h="6849208">
                <a:moveTo>
                  <a:pt x="420229" y="0"/>
                </a:moveTo>
                <a:cubicBezTo>
                  <a:pt x="304463" y="227867"/>
                  <a:pt x="188698" y="455735"/>
                  <a:pt x="121290" y="958362"/>
                </a:cubicBezTo>
                <a:cubicBezTo>
                  <a:pt x="53882" y="1460989"/>
                  <a:pt x="-36971" y="2351943"/>
                  <a:pt x="15783" y="3015762"/>
                </a:cubicBezTo>
                <a:cubicBezTo>
                  <a:pt x="68537" y="3679581"/>
                  <a:pt x="269295" y="4374173"/>
                  <a:pt x="437814" y="4941277"/>
                </a:cubicBezTo>
                <a:cubicBezTo>
                  <a:pt x="606333" y="5508381"/>
                  <a:pt x="889152" y="6100397"/>
                  <a:pt x="1026898" y="6418385"/>
                </a:cubicBezTo>
                <a:cubicBezTo>
                  <a:pt x="1164644" y="6736374"/>
                  <a:pt x="1214467" y="6792791"/>
                  <a:pt x="1264290" y="6849208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6699738" y="0"/>
            <a:ext cx="2597474" cy="6840415"/>
          </a:xfrm>
          <a:custGeom>
            <a:avLst/>
            <a:gdLst>
              <a:gd name="connsiteX0" fmla="*/ 1433147 w 2597474"/>
              <a:gd name="connsiteY0" fmla="*/ 0 h 6840415"/>
              <a:gd name="connsiteX1" fmla="*/ 2206870 w 2597474"/>
              <a:gd name="connsiteY1" fmla="*/ 1186962 h 6840415"/>
              <a:gd name="connsiteX2" fmla="*/ 2576147 w 2597474"/>
              <a:gd name="connsiteY2" fmla="*/ 2690446 h 6840415"/>
              <a:gd name="connsiteX3" fmla="*/ 2523393 w 2597474"/>
              <a:gd name="connsiteY3" fmla="*/ 3481754 h 6840415"/>
              <a:gd name="connsiteX4" fmla="*/ 2277208 w 2597474"/>
              <a:gd name="connsiteY4" fmla="*/ 4536831 h 6840415"/>
              <a:gd name="connsiteX5" fmla="*/ 1820008 w 2597474"/>
              <a:gd name="connsiteY5" fmla="*/ 5495192 h 6840415"/>
              <a:gd name="connsiteX6" fmla="*/ 1055077 w 2597474"/>
              <a:gd name="connsiteY6" fmla="*/ 6251331 h 6840415"/>
              <a:gd name="connsiteX7" fmla="*/ 298939 w 2597474"/>
              <a:gd name="connsiteY7" fmla="*/ 6734908 h 6840415"/>
              <a:gd name="connsiteX8" fmla="*/ 0 w 2597474"/>
              <a:gd name="connsiteY8" fmla="*/ 6840415 h 684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474" h="6840415">
                <a:moveTo>
                  <a:pt x="1433147" y="0"/>
                </a:moveTo>
                <a:cubicBezTo>
                  <a:pt x="1724758" y="369277"/>
                  <a:pt x="2016370" y="738554"/>
                  <a:pt x="2206870" y="1186962"/>
                </a:cubicBezTo>
                <a:cubicBezTo>
                  <a:pt x="2397370" y="1635370"/>
                  <a:pt x="2523393" y="2307981"/>
                  <a:pt x="2576147" y="2690446"/>
                </a:cubicBezTo>
                <a:cubicBezTo>
                  <a:pt x="2628901" y="3072911"/>
                  <a:pt x="2573216" y="3174023"/>
                  <a:pt x="2523393" y="3481754"/>
                </a:cubicBezTo>
                <a:cubicBezTo>
                  <a:pt x="2473570" y="3789485"/>
                  <a:pt x="2394439" y="4201258"/>
                  <a:pt x="2277208" y="4536831"/>
                </a:cubicBezTo>
                <a:cubicBezTo>
                  <a:pt x="2159977" y="4872404"/>
                  <a:pt x="2023696" y="5209442"/>
                  <a:pt x="1820008" y="5495192"/>
                </a:cubicBezTo>
                <a:cubicBezTo>
                  <a:pt x="1616320" y="5780942"/>
                  <a:pt x="1308589" y="6044712"/>
                  <a:pt x="1055077" y="6251331"/>
                </a:cubicBezTo>
                <a:cubicBezTo>
                  <a:pt x="801565" y="6457950"/>
                  <a:pt x="474785" y="6636727"/>
                  <a:pt x="298939" y="6734908"/>
                </a:cubicBezTo>
                <a:cubicBezTo>
                  <a:pt x="123093" y="6833089"/>
                  <a:pt x="61546" y="6836752"/>
                  <a:pt x="0" y="6840415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/>
          <p:nvPr/>
        </p:nvSpPr>
        <p:spPr>
          <a:xfrm>
            <a:off x="2683812" y="0"/>
            <a:ext cx="5886926" cy="6426923"/>
          </a:xfrm>
          <a:custGeom>
            <a:avLst/>
            <a:gdLst>
              <a:gd name="connsiteX0" fmla="*/ 542965 w 5886926"/>
              <a:gd name="connsiteY0" fmla="*/ 16760 h 6452475"/>
              <a:gd name="connsiteX1" fmla="*/ 24219 w 5886926"/>
              <a:gd name="connsiteY1" fmla="*/ 1282852 h 6452475"/>
              <a:gd name="connsiteX2" fmla="*/ 112142 w 5886926"/>
              <a:gd name="connsiteY2" fmla="*/ 3058898 h 6452475"/>
              <a:gd name="connsiteX3" fmla="*/ 349534 w 5886926"/>
              <a:gd name="connsiteY3" fmla="*/ 4043637 h 6452475"/>
              <a:gd name="connsiteX4" fmla="*/ 507796 w 5886926"/>
              <a:gd name="connsiteY4" fmla="*/ 5353690 h 6452475"/>
              <a:gd name="connsiteX5" fmla="*/ 1633211 w 5886926"/>
              <a:gd name="connsiteY5" fmla="*/ 6294467 h 6452475"/>
              <a:gd name="connsiteX6" fmla="*/ 3259788 w 5886926"/>
              <a:gd name="connsiteY6" fmla="*/ 6408767 h 6452475"/>
              <a:gd name="connsiteX7" fmla="*/ 4710519 w 5886926"/>
              <a:gd name="connsiteY7" fmla="*/ 5837267 h 6452475"/>
              <a:gd name="connsiteX8" fmla="*/ 5325980 w 5886926"/>
              <a:gd name="connsiteY8" fmla="*/ 4966829 h 6452475"/>
              <a:gd name="connsiteX9" fmla="*/ 5835934 w 5886926"/>
              <a:gd name="connsiteY9" fmla="*/ 3560060 h 6452475"/>
              <a:gd name="connsiteX10" fmla="*/ 5827142 w 5886926"/>
              <a:gd name="connsiteY10" fmla="*/ 1933483 h 6452475"/>
              <a:gd name="connsiteX11" fmla="*/ 5466657 w 5886926"/>
              <a:gd name="connsiteY11" fmla="*/ 825652 h 6452475"/>
              <a:gd name="connsiteX12" fmla="*/ 4789650 w 5886926"/>
              <a:gd name="connsiteY12" fmla="*/ 87098 h 6452475"/>
              <a:gd name="connsiteX13" fmla="*/ 4754480 w 5886926"/>
              <a:gd name="connsiteY13" fmla="*/ 43137 h 64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6926" h="6452475">
                <a:moveTo>
                  <a:pt x="542965" y="16760"/>
                </a:moveTo>
                <a:cubicBezTo>
                  <a:pt x="319494" y="396294"/>
                  <a:pt x="96023" y="775829"/>
                  <a:pt x="24219" y="1282852"/>
                </a:cubicBezTo>
                <a:cubicBezTo>
                  <a:pt x="-47585" y="1789875"/>
                  <a:pt x="57923" y="2598767"/>
                  <a:pt x="112142" y="3058898"/>
                </a:cubicBezTo>
                <a:cubicBezTo>
                  <a:pt x="166361" y="3519029"/>
                  <a:pt x="283592" y="3661172"/>
                  <a:pt x="349534" y="4043637"/>
                </a:cubicBezTo>
                <a:cubicBezTo>
                  <a:pt x="415476" y="4426102"/>
                  <a:pt x="293850" y="4978552"/>
                  <a:pt x="507796" y="5353690"/>
                </a:cubicBezTo>
                <a:cubicBezTo>
                  <a:pt x="721742" y="5728828"/>
                  <a:pt x="1174546" y="6118621"/>
                  <a:pt x="1633211" y="6294467"/>
                </a:cubicBezTo>
                <a:cubicBezTo>
                  <a:pt x="2091876" y="6470313"/>
                  <a:pt x="2746903" y="6484967"/>
                  <a:pt x="3259788" y="6408767"/>
                </a:cubicBezTo>
                <a:cubicBezTo>
                  <a:pt x="3772673" y="6332567"/>
                  <a:pt x="4366154" y="6077590"/>
                  <a:pt x="4710519" y="5837267"/>
                </a:cubicBezTo>
                <a:cubicBezTo>
                  <a:pt x="5054884" y="5596944"/>
                  <a:pt x="5138411" y="5346363"/>
                  <a:pt x="5325980" y="4966829"/>
                </a:cubicBezTo>
                <a:cubicBezTo>
                  <a:pt x="5513549" y="4587295"/>
                  <a:pt x="5752407" y="4065618"/>
                  <a:pt x="5835934" y="3560060"/>
                </a:cubicBezTo>
                <a:cubicBezTo>
                  <a:pt x="5919461" y="3054502"/>
                  <a:pt x="5888688" y="2389218"/>
                  <a:pt x="5827142" y="1933483"/>
                </a:cubicBezTo>
                <a:cubicBezTo>
                  <a:pt x="5765596" y="1477748"/>
                  <a:pt x="5639572" y="1133383"/>
                  <a:pt x="5466657" y="825652"/>
                </a:cubicBezTo>
                <a:cubicBezTo>
                  <a:pt x="5293742" y="517921"/>
                  <a:pt x="4908346" y="217517"/>
                  <a:pt x="4789650" y="87098"/>
                </a:cubicBezTo>
                <a:cubicBezTo>
                  <a:pt x="4670954" y="-43321"/>
                  <a:pt x="4712717" y="-92"/>
                  <a:pt x="4754480" y="431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44689" y="217371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FL100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353404" y="217371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FL090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177308" y="220112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FL070</a:t>
            </a:r>
          </a:p>
        </p:txBody>
      </p:sp>
      <p:pic>
        <p:nvPicPr>
          <p:cNvPr id="2050" name="Picture 2" descr="http://2.bp.blogspot.com/_9JlIA13FIzw/SxL8hKhlUUI/AAAAAAAAAJg/q8wR5xZJHgQ/s1600/Blog-Scene-AirspaceDepic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742" y="5522208"/>
            <a:ext cx="1755778" cy="13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ar: 4 Points 19"/>
          <p:cNvSpPr/>
          <p:nvPr/>
        </p:nvSpPr>
        <p:spPr>
          <a:xfrm>
            <a:off x="914400" y="509954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4 Points 21"/>
          <p:cNvSpPr/>
          <p:nvPr/>
        </p:nvSpPr>
        <p:spPr>
          <a:xfrm>
            <a:off x="137786" y="4289262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4 Points 22"/>
          <p:cNvSpPr/>
          <p:nvPr/>
        </p:nvSpPr>
        <p:spPr>
          <a:xfrm>
            <a:off x="1331146" y="5906991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4 Points 23"/>
          <p:cNvSpPr/>
          <p:nvPr/>
        </p:nvSpPr>
        <p:spPr>
          <a:xfrm>
            <a:off x="8505280" y="5769831"/>
            <a:ext cx="274320" cy="274320"/>
          </a:xfrm>
          <a:prstGeom prst="star4">
            <a:avLst>
              <a:gd name="adj" fmla="val 2397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4 Points 24"/>
          <p:cNvSpPr/>
          <p:nvPr/>
        </p:nvSpPr>
        <p:spPr>
          <a:xfrm>
            <a:off x="1525865" y="6432231"/>
            <a:ext cx="274320" cy="274320"/>
          </a:xfrm>
          <a:prstGeom prst="star4">
            <a:avLst>
              <a:gd name="adj" fmla="val 2397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4 Points 25"/>
          <p:cNvSpPr/>
          <p:nvPr/>
        </p:nvSpPr>
        <p:spPr>
          <a:xfrm>
            <a:off x="11282631" y="784274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/>
          <p:cNvSpPr/>
          <p:nvPr/>
        </p:nvSpPr>
        <p:spPr>
          <a:xfrm>
            <a:off x="10518111" y="3267592"/>
            <a:ext cx="274320" cy="274320"/>
          </a:xfrm>
          <a:prstGeom prst="star4">
            <a:avLst>
              <a:gd name="adj" fmla="val 23975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4 Points 27"/>
          <p:cNvSpPr/>
          <p:nvPr/>
        </p:nvSpPr>
        <p:spPr>
          <a:xfrm>
            <a:off x="609644" y="2923315"/>
            <a:ext cx="274320" cy="274320"/>
          </a:xfrm>
          <a:prstGeom prst="star4">
            <a:avLst>
              <a:gd name="adj" fmla="val 23975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54374" y="337352"/>
                <a:ext cx="575863" cy="2853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74" y="337352"/>
                <a:ext cx="575863" cy="285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10684" y="4426422"/>
                <a:ext cx="575862" cy="28578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4" y="4426422"/>
                <a:ext cx="575862" cy="2857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583367" y="5971636"/>
                <a:ext cx="575862" cy="28668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67" y="5971636"/>
                <a:ext cx="575862" cy="2866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0655271" y="3438621"/>
                <a:ext cx="575862" cy="2850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271" y="3438621"/>
                <a:ext cx="575862" cy="285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433144" y="915894"/>
                <a:ext cx="575862" cy="28956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ORD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7030A0"/>
                    </a:solidFill>
                  </a:ln>
                  <a:solidFill>
                    <a:srgbClr val="7030A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3144" y="915894"/>
                <a:ext cx="575862" cy="289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53860" y="3048108"/>
                <a:ext cx="585481" cy="28302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MKE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0" y="3048108"/>
                <a:ext cx="585481" cy="2830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731032" y="5759971"/>
                <a:ext cx="627736" cy="2841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MDW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032" y="5759971"/>
                <a:ext cx="627736" cy="2841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36406" y="6509238"/>
                <a:ext cx="633570" cy="2837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0" cap="none" spc="0" smtClean="0">
                              <a:ln w="0"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MDW</m:t>
                          </m:r>
                        </m:sup>
                      </m:sSubSup>
                    </m:oMath>
                  </m:oMathPara>
                </a14:m>
                <a:endParaRPr lang="en-US" sz="1200" b="0" cap="none" spc="0" dirty="0">
                  <a:ln w="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06" y="6509238"/>
                <a:ext cx="633570" cy="2837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tar: 4 Points 36"/>
          <p:cNvSpPr/>
          <p:nvPr/>
        </p:nvSpPr>
        <p:spPr>
          <a:xfrm>
            <a:off x="1771094" y="852854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4 Points 37"/>
          <p:cNvSpPr/>
          <p:nvPr/>
        </p:nvSpPr>
        <p:spPr>
          <a:xfrm>
            <a:off x="2590916" y="958362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4 Points 38"/>
          <p:cNvSpPr/>
          <p:nvPr/>
        </p:nvSpPr>
        <p:spPr>
          <a:xfrm>
            <a:off x="3454790" y="994445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4 Points 39"/>
          <p:cNvSpPr/>
          <p:nvPr/>
        </p:nvSpPr>
        <p:spPr>
          <a:xfrm>
            <a:off x="2615076" y="161879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4 Points 40"/>
          <p:cNvSpPr/>
          <p:nvPr/>
        </p:nvSpPr>
        <p:spPr>
          <a:xfrm>
            <a:off x="3558598" y="175595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4 Points 41"/>
          <p:cNvSpPr/>
          <p:nvPr/>
        </p:nvSpPr>
        <p:spPr>
          <a:xfrm>
            <a:off x="4493500" y="1051827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4 Points 42"/>
          <p:cNvSpPr/>
          <p:nvPr/>
        </p:nvSpPr>
        <p:spPr>
          <a:xfrm>
            <a:off x="5735985" y="1189471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4 Points 43"/>
          <p:cNvSpPr/>
          <p:nvPr/>
        </p:nvSpPr>
        <p:spPr>
          <a:xfrm>
            <a:off x="6663449" y="1755950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4 Points 44"/>
          <p:cNvSpPr/>
          <p:nvPr/>
        </p:nvSpPr>
        <p:spPr>
          <a:xfrm>
            <a:off x="7070081" y="2453473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8" name="Straight Arrow Connector 2047"/>
          <p:cNvCxnSpPr>
            <a:stCxn id="20" idx="3"/>
            <a:endCxn id="37" idx="1"/>
          </p:cNvCxnSpPr>
          <p:nvPr/>
        </p:nvCxnSpPr>
        <p:spPr>
          <a:xfrm>
            <a:off x="1188720" y="647114"/>
            <a:ext cx="582374" cy="27432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7" idx="3"/>
            <a:endCxn id="38" idx="1"/>
          </p:cNvCxnSpPr>
          <p:nvPr/>
        </p:nvCxnSpPr>
        <p:spPr>
          <a:xfrm>
            <a:off x="1908254" y="921434"/>
            <a:ext cx="682662" cy="10550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8" idx="3"/>
            <a:endCxn id="39" idx="1"/>
          </p:cNvCxnSpPr>
          <p:nvPr/>
        </p:nvCxnSpPr>
        <p:spPr>
          <a:xfrm>
            <a:off x="2728076" y="1026942"/>
            <a:ext cx="726714" cy="3608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9" idx="3"/>
            <a:endCxn id="42" idx="1"/>
          </p:cNvCxnSpPr>
          <p:nvPr/>
        </p:nvCxnSpPr>
        <p:spPr>
          <a:xfrm>
            <a:off x="3591950" y="1063025"/>
            <a:ext cx="901550" cy="5738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2" idx="3"/>
            <a:endCxn id="43" idx="1"/>
          </p:cNvCxnSpPr>
          <p:nvPr/>
        </p:nvCxnSpPr>
        <p:spPr>
          <a:xfrm>
            <a:off x="4630660" y="1120407"/>
            <a:ext cx="1105325" cy="1376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3" idx="3"/>
            <a:endCxn id="44" idx="1"/>
          </p:cNvCxnSpPr>
          <p:nvPr/>
        </p:nvCxnSpPr>
        <p:spPr>
          <a:xfrm>
            <a:off x="5873145" y="1258051"/>
            <a:ext cx="790304" cy="56647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4" idx="2"/>
            <a:endCxn id="45" idx="0"/>
          </p:cNvCxnSpPr>
          <p:nvPr/>
        </p:nvCxnSpPr>
        <p:spPr>
          <a:xfrm>
            <a:off x="6732029" y="1893110"/>
            <a:ext cx="406632" cy="560363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8" idx="2"/>
            <a:endCxn id="40" idx="0"/>
          </p:cNvCxnSpPr>
          <p:nvPr/>
        </p:nvCxnSpPr>
        <p:spPr>
          <a:xfrm>
            <a:off x="2659496" y="1095522"/>
            <a:ext cx="24160" cy="523268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0" idx="2"/>
          </p:cNvCxnSpPr>
          <p:nvPr/>
        </p:nvCxnSpPr>
        <p:spPr>
          <a:xfrm>
            <a:off x="2683656" y="1755950"/>
            <a:ext cx="269154" cy="82718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9" idx="2"/>
            <a:endCxn id="41" idx="0"/>
          </p:cNvCxnSpPr>
          <p:nvPr/>
        </p:nvCxnSpPr>
        <p:spPr>
          <a:xfrm>
            <a:off x="3523370" y="1131605"/>
            <a:ext cx="103808" cy="624345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2"/>
          </p:cNvCxnSpPr>
          <p:nvPr/>
        </p:nvCxnSpPr>
        <p:spPr>
          <a:xfrm>
            <a:off x="3627178" y="1893110"/>
            <a:ext cx="415547" cy="88717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3" name="Picture 207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594661">
            <a:off x="783256" y="272939"/>
            <a:ext cx="497817" cy="99563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07147">
            <a:off x="5632139" y="565898"/>
            <a:ext cx="497817" cy="995634"/>
          </a:xfrm>
          <a:prstGeom prst="rect">
            <a:avLst/>
          </a:prstGeom>
        </p:spPr>
      </p:pic>
      <p:sp>
        <p:nvSpPr>
          <p:cNvPr id="85" name="Isosceles Triangle 84"/>
          <p:cNvSpPr/>
          <p:nvPr/>
        </p:nvSpPr>
        <p:spPr>
          <a:xfrm rot="5400000">
            <a:off x="4440473" y="2683794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 rot="5400000">
            <a:off x="4476762" y="2818316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 rot="16200000">
            <a:off x="6202324" y="2349892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16200000">
            <a:off x="6258397" y="2547488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 rot="16200000">
            <a:off x="6274478" y="2761314"/>
            <a:ext cx="178778" cy="148827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6392797" y="29093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ILS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578130" y="31244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ILS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658603" y="33279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ILS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1622157" y="92873"/>
            <a:ext cx="230278" cy="759981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002228" y="101113"/>
            <a:ext cx="1525139" cy="972725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tar: 4 Points 100"/>
          <p:cNvSpPr/>
          <p:nvPr/>
        </p:nvSpPr>
        <p:spPr>
          <a:xfrm>
            <a:off x="6997529" y="3025238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tar: 4 Points 102"/>
          <p:cNvSpPr/>
          <p:nvPr/>
        </p:nvSpPr>
        <p:spPr>
          <a:xfrm>
            <a:off x="5946201" y="3031784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tar: 4 Points 104"/>
          <p:cNvSpPr/>
          <p:nvPr/>
        </p:nvSpPr>
        <p:spPr>
          <a:xfrm>
            <a:off x="1165674" y="5384739"/>
            <a:ext cx="137160" cy="137160"/>
          </a:xfrm>
          <a:prstGeom prst="star4">
            <a:avLst>
              <a:gd name="adj" fmla="val 23975"/>
            </a:avLst>
          </a:prstGeom>
          <a:solidFill>
            <a:srgbClr val="AE78D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/>
          <p:cNvSpPr/>
          <p:nvPr/>
        </p:nvSpPr>
        <p:spPr>
          <a:xfrm>
            <a:off x="1272539" y="3487230"/>
            <a:ext cx="3956953" cy="1915349"/>
          </a:xfrm>
          <a:custGeom>
            <a:avLst/>
            <a:gdLst>
              <a:gd name="connsiteX0" fmla="*/ 3939540 w 3939540"/>
              <a:gd name="connsiteY0" fmla="*/ 83518 h 1919938"/>
              <a:gd name="connsiteX1" fmla="*/ 2316480 w 3939540"/>
              <a:gd name="connsiteY1" fmla="*/ 213058 h 1919938"/>
              <a:gd name="connsiteX2" fmla="*/ 0 w 3939540"/>
              <a:gd name="connsiteY2" fmla="*/ 1919938 h 191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9540" h="1919938">
                <a:moveTo>
                  <a:pt x="3939540" y="83518"/>
                </a:moveTo>
                <a:cubicBezTo>
                  <a:pt x="3456305" y="-4747"/>
                  <a:pt x="2973070" y="-93012"/>
                  <a:pt x="2316480" y="213058"/>
                </a:cubicBezTo>
                <a:cubicBezTo>
                  <a:pt x="1659890" y="519128"/>
                  <a:pt x="829945" y="1219533"/>
                  <a:pt x="0" y="1919938"/>
                </a:cubicBezTo>
              </a:path>
            </a:pathLst>
          </a:custGeom>
          <a:noFill/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40678" y="4947008"/>
            <a:ext cx="18934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 </a:t>
            </a:r>
            <a:r>
              <a:rPr lang="en-US" sz="2000" b="0" cap="none" spc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Departure</a:t>
            </a:r>
          </a:p>
          <a:p>
            <a:pPr algn="ctr"/>
            <a:r>
              <a:rPr lang="en-US" sz="200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Airspace</a:t>
            </a:r>
            <a:endParaRPr lang="en-US" sz="2000" b="0" cap="none" spc="0" dirty="0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039633" y="161040"/>
            <a:ext cx="14849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 </a:t>
            </a:r>
            <a:r>
              <a:rPr lang="en-US" sz="2000" b="0" cap="none" spc="0" dirty="0">
                <a:ln w="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Arrival</a:t>
            </a:r>
          </a:p>
          <a:p>
            <a:pPr algn="ctr"/>
            <a:r>
              <a:rPr lang="en-US" sz="2000" dirty="0">
                <a:ln w="0">
                  <a:solidFill>
                    <a:srgbClr val="7030A0"/>
                  </a:solidFill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Airspace</a:t>
            </a:r>
            <a:endParaRPr lang="en-US" sz="2000" b="0" cap="none" spc="0" dirty="0">
              <a:ln w="0">
                <a:solidFill>
                  <a:srgbClr val="7030A0"/>
                </a:solidFill>
              </a:ln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Freeform: Shape 60"/>
          <p:cNvSpPr/>
          <p:nvPr/>
        </p:nvSpPr>
        <p:spPr>
          <a:xfrm>
            <a:off x="822960" y="7620"/>
            <a:ext cx="10828020" cy="5646420"/>
          </a:xfrm>
          <a:custGeom>
            <a:avLst/>
            <a:gdLst>
              <a:gd name="connsiteX0" fmla="*/ 4838700 w 10828020"/>
              <a:gd name="connsiteY0" fmla="*/ 3665220 h 5646420"/>
              <a:gd name="connsiteX1" fmla="*/ 4099560 w 10828020"/>
              <a:gd name="connsiteY1" fmla="*/ 3642360 h 5646420"/>
              <a:gd name="connsiteX2" fmla="*/ 3368040 w 10828020"/>
              <a:gd name="connsiteY2" fmla="*/ 3680460 h 5646420"/>
              <a:gd name="connsiteX3" fmla="*/ 2575560 w 10828020"/>
              <a:gd name="connsiteY3" fmla="*/ 2819400 h 5646420"/>
              <a:gd name="connsiteX4" fmla="*/ 1798320 w 10828020"/>
              <a:gd name="connsiteY4" fmla="*/ 2880360 h 5646420"/>
              <a:gd name="connsiteX5" fmla="*/ 0 w 10828020"/>
              <a:gd name="connsiteY5" fmla="*/ 2217420 h 5646420"/>
              <a:gd name="connsiteX6" fmla="*/ 15240 w 10828020"/>
              <a:gd name="connsiteY6" fmla="*/ 1668780 h 5646420"/>
              <a:gd name="connsiteX7" fmla="*/ 441960 w 10828020"/>
              <a:gd name="connsiteY7" fmla="*/ 7620 h 5646420"/>
              <a:gd name="connsiteX8" fmla="*/ 8740140 w 10828020"/>
              <a:gd name="connsiteY8" fmla="*/ 0 h 5646420"/>
              <a:gd name="connsiteX9" fmla="*/ 9060180 w 10828020"/>
              <a:gd name="connsiteY9" fmla="*/ 251460 h 5646420"/>
              <a:gd name="connsiteX10" fmla="*/ 9304020 w 10828020"/>
              <a:gd name="connsiteY10" fmla="*/ 800100 h 5646420"/>
              <a:gd name="connsiteX11" fmla="*/ 9311640 w 10828020"/>
              <a:gd name="connsiteY11" fmla="*/ 937260 h 5646420"/>
              <a:gd name="connsiteX12" fmla="*/ 10477500 w 10828020"/>
              <a:gd name="connsiteY12" fmla="*/ 594360 h 5646420"/>
              <a:gd name="connsiteX13" fmla="*/ 10828020 w 10828020"/>
              <a:gd name="connsiteY13" fmla="*/ 2278380 h 5646420"/>
              <a:gd name="connsiteX14" fmla="*/ 9677400 w 10828020"/>
              <a:gd name="connsiteY14" fmla="*/ 2682240 h 5646420"/>
              <a:gd name="connsiteX15" fmla="*/ 9845040 w 10828020"/>
              <a:gd name="connsiteY15" fmla="*/ 3688080 h 5646420"/>
              <a:gd name="connsiteX16" fmla="*/ 9761220 w 10828020"/>
              <a:gd name="connsiteY16" fmla="*/ 4587240 h 5646420"/>
              <a:gd name="connsiteX17" fmla="*/ 9433560 w 10828020"/>
              <a:gd name="connsiteY17" fmla="*/ 5646420 h 5646420"/>
              <a:gd name="connsiteX18" fmla="*/ 8823960 w 10828020"/>
              <a:gd name="connsiteY18" fmla="*/ 5097780 h 5646420"/>
              <a:gd name="connsiteX19" fmla="*/ 4838700 w 10828020"/>
              <a:gd name="connsiteY19" fmla="*/ 3665220 h 564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28020" h="5646420">
                <a:moveTo>
                  <a:pt x="4838700" y="3665220"/>
                </a:moveTo>
                <a:lnTo>
                  <a:pt x="4099560" y="3642360"/>
                </a:lnTo>
                <a:lnTo>
                  <a:pt x="3368040" y="3680460"/>
                </a:lnTo>
                <a:lnTo>
                  <a:pt x="2575560" y="2819400"/>
                </a:lnTo>
                <a:lnTo>
                  <a:pt x="1798320" y="2880360"/>
                </a:lnTo>
                <a:lnTo>
                  <a:pt x="0" y="2217420"/>
                </a:lnTo>
                <a:lnTo>
                  <a:pt x="15240" y="1668780"/>
                </a:lnTo>
                <a:lnTo>
                  <a:pt x="441960" y="7620"/>
                </a:lnTo>
                <a:lnTo>
                  <a:pt x="8740140" y="0"/>
                </a:lnTo>
                <a:lnTo>
                  <a:pt x="9060180" y="251460"/>
                </a:lnTo>
                <a:lnTo>
                  <a:pt x="9304020" y="800100"/>
                </a:lnTo>
                <a:lnTo>
                  <a:pt x="9311640" y="937260"/>
                </a:lnTo>
                <a:lnTo>
                  <a:pt x="10477500" y="594360"/>
                </a:lnTo>
                <a:lnTo>
                  <a:pt x="10828020" y="2278380"/>
                </a:lnTo>
                <a:lnTo>
                  <a:pt x="9677400" y="2682240"/>
                </a:lnTo>
                <a:lnTo>
                  <a:pt x="9845040" y="3688080"/>
                </a:lnTo>
                <a:lnTo>
                  <a:pt x="9761220" y="4587240"/>
                </a:lnTo>
                <a:lnTo>
                  <a:pt x="9433560" y="5646420"/>
                </a:lnTo>
                <a:lnTo>
                  <a:pt x="8823960" y="5097780"/>
                </a:lnTo>
                <a:lnTo>
                  <a:pt x="4838700" y="3665220"/>
                </a:lnTo>
                <a:close/>
              </a:path>
            </a:pathLst>
          </a:cu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05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552"/>
            <a:ext cx="12192000" cy="6042448"/>
          </a:xfrm>
          <a:prstGeom prst="rect">
            <a:avLst/>
          </a:prstGeom>
        </p:spPr>
      </p:pic>
      <p:pic>
        <p:nvPicPr>
          <p:cNvPr id="6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3196"/>
          </a:xfrm>
        </p:spPr>
        <p:txBody>
          <a:bodyPr/>
          <a:lstStyle/>
          <a:p>
            <a:r>
              <a:rPr lang="en-US" dirty="0"/>
              <a:t>ORD and MDW STARs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13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982"/>
            <a:ext cx="12192000" cy="54660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3196"/>
          </a:xfrm>
        </p:spPr>
        <p:txBody>
          <a:bodyPr>
            <a:normAutofit/>
          </a:bodyPr>
          <a:lstStyle/>
          <a:p>
            <a:r>
              <a:rPr lang="en-US" dirty="0"/>
              <a:t>ORD and MDW STARs </a:t>
            </a:r>
            <a:r>
              <a:rPr lang="en-US" sz="2000" dirty="0"/>
              <a:t>(with flights overlaid)</a:t>
            </a:r>
            <a:endParaRPr lang="en-US" dirty="0"/>
          </a:p>
        </p:txBody>
      </p:sp>
      <p:pic>
        <p:nvPicPr>
          <p:cNvPr id="7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77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ESE 519 | Real-Time Embedded Systems | Fall 2016</a:t>
            </a:r>
          </a:p>
        </p:txBody>
      </p:sp>
      <p:pic>
        <p:nvPicPr>
          <p:cNvPr id="9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10" y="762007"/>
            <a:ext cx="5706630" cy="4710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9" y="762007"/>
            <a:ext cx="5699662" cy="47105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38814" y="64064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8122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ttps://upload.wikimedia.org/wikipedia/commons/c/c0/Parrot_AR.Drone_2.0_take-off,_Nevada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65" y="2784051"/>
            <a:ext cx="4180439" cy="228672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eknowyourdreams.com/images/airport/airport-05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183330" cy="309028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ATC vs. Commercial ATC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Highly structured airspace</a:t>
            </a:r>
          </a:p>
          <a:p>
            <a:r>
              <a:rPr lang="en-US" dirty="0"/>
              <a:t>Static and hierarchical points-of-reference</a:t>
            </a:r>
          </a:p>
          <a:p>
            <a:pPr lvl="1"/>
            <a:r>
              <a:rPr lang="en-US" dirty="0"/>
              <a:t>En-route centers</a:t>
            </a:r>
          </a:p>
          <a:p>
            <a:pPr lvl="1"/>
            <a:r>
              <a:rPr lang="en-US" dirty="0"/>
              <a:t>TRACONs</a:t>
            </a:r>
          </a:p>
          <a:p>
            <a:pPr lvl="1"/>
            <a:r>
              <a:rPr lang="en-US" dirty="0"/>
              <a:t>Airport tower</a:t>
            </a:r>
          </a:p>
          <a:p>
            <a:pPr lvl="1"/>
            <a:r>
              <a:rPr lang="en-US" dirty="0"/>
              <a:t>Ramp tower</a:t>
            </a:r>
          </a:p>
          <a:p>
            <a:r>
              <a:rPr lang="en-US" dirty="0">
                <a:solidFill>
                  <a:srgbClr val="FF0000"/>
                </a:solidFill>
              </a:rPr>
              <a:t>Set schedule of landings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Landing sequence mostly reflects scheduling, subject to external factors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Decentralized airspace</a:t>
            </a:r>
          </a:p>
          <a:p>
            <a:r>
              <a:rPr lang="en-US" dirty="0"/>
              <a:t>Portable, singular point-of-reference</a:t>
            </a:r>
          </a:p>
          <a:p>
            <a:pPr lvl="1"/>
            <a:r>
              <a:rPr lang="en-US" dirty="0"/>
              <a:t>Could be arranged together</a:t>
            </a:r>
          </a:p>
          <a:p>
            <a:pPr lvl="1"/>
            <a:r>
              <a:rPr lang="en-US" dirty="0"/>
              <a:t>Vision is portable ATC setups</a:t>
            </a:r>
          </a:p>
          <a:p>
            <a:r>
              <a:rPr lang="en-US" dirty="0">
                <a:solidFill>
                  <a:srgbClr val="FF0000"/>
                </a:solidFill>
              </a:rPr>
              <a:t>ATC must coordinate on a semi-ad-hoc basis between drones waiting to land</a:t>
            </a:r>
          </a:p>
          <a:p>
            <a:r>
              <a:rPr lang="en-US" dirty="0">
                <a:solidFill>
                  <a:srgbClr val="FF0000"/>
                </a:solidFill>
              </a:rPr>
              <a:t>Lost-link situations</a:t>
            </a:r>
          </a:p>
          <a:p>
            <a:r>
              <a:rPr lang="en-US" i="1" dirty="0">
                <a:solidFill>
                  <a:srgbClr val="FF0000"/>
                </a:solidFill>
              </a:rPr>
              <a:t>Others?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ESE 519 | Real-Time Embedded Systems | Fall 2016</a:t>
            </a:r>
            <a:endParaRPr lang="en-US" dirty="0"/>
          </a:p>
        </p:txBody>
      </p:sp>
      <p:pic>
        <p:nvPicPr>
          <p:cNvPr id="6" name="Picture 2" descr="http://www.seas.upenn.edu/~mlazar/shield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659" y="101285"/>
            <a:ext cx="40880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738814" y="64064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054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Presentation_Monday_04_30_12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764</TotalTime>
  <Words>942</Words>
  <Application>Microsoft Macintosh PowerPoint</Application>
  <PresentationFormat>Widescreen</PresentationFormat>
  <Paragraphs>295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ＭＳ Ｐゴシック</vt:lpstr>
      <vt:lpstr>Times New Roman</vt:lpstr>
      <vt:lpstr>Trebuchet MS</vt:lpstr>
      <vt:lpstr>Wingdings 3</vt:lpstr>
      <vt:lpstr>Facet</vt:lpstr>
      <vt:lpstr>Presentation_Monday_04_30_12</vt:lpstr>
      <vt:lpstr>Air Traffic Control</vt:lpstr>
      <vt:lpstr>Air Traffic Control</vt:lpstr>
      <vt:lpstr>Terminal Radar Approach Control (TRACON) Airspace</vt:lpstr>
      <vt:lpstr>PowerPoint Presentation</vt:lpstr>
      <vt:lpstr>PowerPoint Presentation</vt:lpstr>
      <vt:lpstr>ORD and MDW STARs</vt:lpstr>
      <vt:lpstr>ORD and MDW STARs (with flights overlaid)</vt:lpstr>
      <vt:lpstr>PowerPoint Presentation</vt:lpstr>
      <vt:lpstr>Drone ATC vs. Commercial ATC</vt:lpstr>
      <vt:lpstr>Outline of Possible Developmental Steps</vt:lpstr>
      <vt:lpstr>Milestone 1-1: Fly-in-sequence (preprogrammed)</vt:lpstr>
      <vt:lpstr>Milestone 1-2: Land-in-sequence (preprogrammed)</vt:lpstr>
      <vt:lpstr>Milestone 2: Land-in-sequence (ATC-directed) </vt:lpstr>
      <vt:lpstr>Milestone 3-1: Simulation of mayday event</vt:lpstr>
      <vt:lpstr>Milestone 3-1: Simulation of mayday event</vt:lpstr>
      <vt:lpstr>Milestone 3-2: Simulation of airfield event</vt:lpstr>
      <vt:lpstr>Milestone 3-2: Simulation of airfield event</vt:lpstr>
      <vt:lpstr>PowerPoint Presentation</vt:lpstr>
      <vt:lpstr>Diversions ahead</vt:lpstr>
      <vt:lpstr>PowerPoint Presentation</vt:lpstr>
      <vt:lpstr>Project Motivation</vt:lpstr>
      <vt:lpstr>Thank you!</vt:lpstr>
      <vt:lpstr>ArduCopter: DIY Quadcopter</vt:lpstr>
      <vt:lpstr>Key components</vt:lpstr>
      <vt:lpstr>Pixhawk: A Flight Computer</vt:lpstr>
      <vt:lpstr>Ground Station Software</vt:lpstr>
      <vt:lpstr>Ground Station Software</vt:lpstr>
      <vt:lpstr>Ground Station Software – Mission Planner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Traffic Control</dc:title>
  <dc:creator>Max Zhaoyu Li</dc:creator>
  <cp:lastModifiedBy>Rahul Mangharam</cp:lastModifiedBy>
  <cp:revision>40</cp:revision>
  <cp:lastPrinted>2016-09-27T19:34:38Z</cp:lastPrinted>
  <dcterms:created xsi:type="dcterms:W3CDTF">2016-09-22T23:26:28Z</dcterms:created>
  <dcterms:modified xsi:type="dcterms:W3CDTF">2016-09-27T19:47:24Z</dcterms:modified>
</cp:coreProperties>
</file>